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3" r:id="rId6"/>
    <p:sldId id="272" r:id="rId7"/>
    <p:sldId id="307" r:id="rId8"/>
    <p:sldId id="308" r:id="rId9"/>
    <p:sldId id="310" r:id="rId10"/>
    <p:sldId id="309" r:id="rId11"/>
    <p:sldId id="274" r:id="rId12"/>
    <p:sldId id="276" r:id="rId13"/>
    <p:sldId id="277" r:id="rId14"/>
    <p:sldId id="280" r:id="rId15"/>
    <p:sldId id="281" r:id="rId16"/>
    <p:sldId id="283" r:id="rId17"/>
    <p:sldId id="284" r:id="rId18"/>
    <p:sldId id="311" r:id="rId19"/>
    <p:sldId id="314" r:id="rId20"/>
    <p:sldId id="315" r:id="rId21"/>
    <p:sldId id="312" r:id="rId22"/>
    <p:sldId id="313" r:id="rId23"/>
    <p:sldId id="303" r:id="rId24"/>
    <p:sldId id="305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77758" autoAdjust="0"/>
  </p:normalViewPr>
  <p:slideViewPr>
    <p:cSldViewPr snapToGrid="0">
      <p:cViewPr>
        <p:scale>
          <a:sx n="66" d="100"/>
          <a:sy n="66" d="100"/>
        </p:scale>
        <p:origin x="-1350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&#1044;\&#1050;&#1040;&#1041;&#1040;&#1045;&#1042;&#1040;\&#1055;&#1056;&#1045;&#1047;&#1045;&#1053;&#1058;&#1040;&#1062;&#1048;&#1048;\&#1052;&#1040;&#1056;&#1058;-2020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48;&#1057;&#1050;%20&#1044;\&#1050;&#1040;&#1041;&#1040;&#1045;&#1042;&#1040;\&#1055;&#1056;&#1045;&#1047;&#1045;&#1053;&#1058;&#1040;&#1062;&#1048;&#1048;\&#1052;&#1040;&#1056;&#1058;-2020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0;&#1096;&#1072;\Desktop\&#1082;&#1086;&#1083;&#1080;&#1095;&#1077;&#1089;&#1090;&#1074;&#1086;%20&#1090;&#1086;&#1074;&#1072;&#1088;&#1086;&#1074;_&#1089;&#1090;&#1088;&#1072;&#1085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TA\&#1056;&#1040;&#1041;&#1054;&#1058;&#1040;\&#1057;&#1052;&#1048;\&#1084;&#1072;&#1088;&#1090;%202020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97681223799311E-2"/>
          <c:y val="6.2290696870794256E-2"/>
          <c:w val="0.88649228039791328"/>
          <c:h val="0.767211572160173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Российская Федерация</c:v>
                </c:pt>
              </c:strCache>
            </c:strRef>
          </c:tx>
          <c:dLbls>
            <c:dLbl>
              <c:idx val="0"/>
              <c:layout>
                <c:manualLayout>
                  <c:x val="-3.3523686141507074E-2"/>
                  <c:y val="6.2290901343261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540402503782853E-2"/>
                  <c:y val="-4.7840132452880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7564207101624E-2"/>
                  <c:y val="6.951928075005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60119590924403E-2"/>
                  <c:y val="-4.7840132452881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054055260094035E-2"/>
                  <c:y val="-5.436009985304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1844369531088369E-2"/>
                  <c:y val="-5.110011615296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250386398763523E-2"/>
                  <c:y val="-4.458014875279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Лист1!$B$1:$S$1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Лист1!$B$2:$S$2</c:f>
              <c:numCache>
                <c:formatCode>General</c:formatCode>
                <c:ptCount val="10"/>
                <c:pt idx="0">
                  <c:v>108.8</c:v>
                </c:pt>
                <c:pt idx="1">
                  <c:v>106.1</c:v>
                </c:pt>
                <c:pt idx="2">
                  <c:v>106.6</c:v>
                </c:pt>
                <c:pt idx="3">
                  <c:v>106.5</c:v>
                </c:pt>
                <c:pt idx="4">
                  <c:v>111.4</c:v>
                </c:pt>
                <c:pt idx="5">
                  <c:v>112.9</c:v>
                </c:pt>
                <c:pt idx="6">
                  <c:v>105.4</c:v>
                </c:pt>
                <c:pt idx="7">
                  <c:v>102.5</c:v>
                </c:pt>
                <c:pt idx="8">
                  <c:v>104.3</c:v>
                </c:pt>
                <c:pt idx="9">
                  <c:v>103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5.3905162936549469E-2"/>
                  <c:y val="5.110011615296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026912014668953E-2"/>
                  <c:y val="6.0880323944836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7223243153338441E-2"/>
                  <c:y val="2.8280486944021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905162936549469E-2"/>
                  <c:y val="5.436035654467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373226723784717E-2"/>
                  <c:y val="4.784038914451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Лист1!$B$1:$S$1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Лист1!$B$4:$S$4</c:f>
              <c:numCache>
                <c:formatCode>General</c:formatCode>
                <c:ptCount val="10"/>
                <c:pt idx="0">
                  <c:v>109.8</c:v>
                </c:pt>
                <c:pt idx="1">
                  <c:v>105.7</c:v>
                </c:pt>
                <c:pt idx="2">
                  <c:v>106.7</c:v>
                </c:pt>
                <c:pt idx="3">
                  <c:v>107.5</c:v>
                </c:pt>
                <c:pt idx="4">
                  <c:v>113.3</c:v>
                </c:pt>
                <c:pt idx="5">
                  <c:v>112.5</c:v>
                </c:pt>
                <c:pt idx="6">
                  <c:v>105</c:v>
                </c:pt>
                <c:pt idx="7">
                  <c:v>102.3</c:v>
                </c:pt>
                <c:pt idx="8">
                  <c:v>105.2</c:v>
                </c:pt>
                <c:pt idx="9">
                  <c:v>102.2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916800"/>
        <c:axId val="82645376"/>
      </c:lineChart>
      <c:catAx>
        <c:axId val="7791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645376"/>
        <c:crosses val="autoZero"/>
        <c:auto val="1"/>
        <c:lblAlgn val="ctr"/>
        <c:lblOffset val="100"/>
        <c:noMultiLvlLbl val="0"/>
      </c:catAx>
      <c:valAx>
        <c:axId val="826453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91680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2.2488116746246827E-2"/>
          <c:y val="2.3761030637510323E-3"/>
        </c:manualLayout>
      </c:layout>
      <c:overlay val="0"/>
      <c:txPr>
        <a:bodyPr/>
        <a:lstStyle/>
        <a:p>
          <a:pPr algn="ctr" rtl="0">
            <a:defRPr>
              <a:solidFill>
                <a:srgbClr val="7030A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744196831849273"/>
          <c:y val="0.13956574564920562"/>
          <c:w val="0.5170312773403325"/>
          <c:h val="0.77685585810436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'Регионы ЦФО'!$D$2</c:f>
              <c:strCache>
                <c:ptCount val="1"/>
                <c:pt idx="0">
                  <c:v>Мука пшеничная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-4.7430622555579761E-2"/>
                  <c:y val="4.6296660834062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'Регионы ЦФО'!$A$3:$A$9</c:f>
              <c:strCache>
                <c:ptCount val="7"/>
                <c:pt idx="0">
                  <c:v>Владимирская область</c:v>
                </c:pt>
                <c:pt idx="1">
                  <c:v>Рязанская область</c:v>
                </c:pt>
                <c:pt idx="2">
                  <c:v>Смоленская область</c:v>
                </c:pt>
                <c:pt idx="3">
                  <c:v>Калужская область</c:v>
                </c:pt>
                <c:pt idx="4">
                  <c:v>Курская область</c:v>
                </c:pt>
                <c:pt idx="5">
                  <c:v>Тамбовская область</c:v>
                </c:pt>
                <c:pt idx="6">
                  <c:v>Костромская область</c:v>
                </c:pt>
              </c:strCache>
            </c:strRef>
          </c:cat>
          <c:val>
            <c:numRef>
              <c:f>'Регионы ЦФО'!$D$3:$D$9</c:f>
              <c:numCache>
                <c:formatCode>General</c:formatCode>
                <c:ptCount val="7"/>
                <c:pt idx="0">
                  <c:v>2.1</c:v>
                </c:pt>
                <c:pt idx="1">
                  <c:v>-1.1000000000000001</c:v>
                </c:pt>
                <c:pt idx="2">
                  <c:v>1.4</c:v>
                </c:pt>
                <c:pt idx="3">
                  <c:v>4.7</c:v>
                </c:pt>
                <c:pt idx="4">
                  <c:v>0.7</c:v>
                </c:pt>
                <c:pt idx="5">
                  <c:v>0.8</c:v>
                </c:pt>
                <c:pt idx="6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574080"/>
        <c:axId val="94616960"/>
      </c:barChart>
      <c:catAx>
        <c:axId val="94574080"/>
        <c:scaling>
          <c:orientation val="maxMin"/>
        </c:scaling>
        <c:delete val="0"/>
        <c:axPos val="l"/>
        <c:majorTickMark val="out"/>
        <c:minorTickMark val="none"/>
        <c:tickLblPos val="nextTo"/>
        <c:crossAx val="94616960"/>
        <c:crosses val="autoZero"/>
        <c:auto val="1"/>
        <c:lblAlgn val="ctr"/>
        <c:lblOffset val="1000"/>
        <c:noMultiLvlLbl val="0"/>
      </c:catAx>
      <c:valAx>
        <c:axId val="9461696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57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Соль пищевая</a:t>
            </a:r>
          </a:p>
        </c:rich>
      </c:tx>
      <c:layout>
        <c:manualLayout>
          <c:xMode val="edge"/>
          <c:yMode val="edge"/>
          <c:x val="1.4113771612145044E-2"/>
          <c:y val="1.21443428782130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529683585660325"/>
          <c:y val="0.11457393820193346"/>
          <c:w val="0.56009781887784582"/>
          <c:h val="0.858708507465997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'Регионы ЦФО'!$E$2</c:f>
              <c:strCache>
                <c:ptCount val="1"/>
                <c:pt idx="0">
                  <c:v>Соль пищевая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'Регионы ЦФО'!$A$3:$A$9</c:f>
              <c:strCache>
                <c:ptCount val="7"/>
                <c:pt idx="0">
                  <c:v>Владимирская область</c:v>
                </c:pt>
                <c:pt idx="1">
                  <c:v>Рязанская область</c:v>
                </c:pt>
                <c:pt idx="2">
                  <c:v>Смоленская область</c:v>
                </c:pt>
                <c:pt idx="3">
                  <c:v>Калужская область</c:v>
                </c:pt>
                <c:pt idx="4">
                  <c:v>Курская область</c:v>
                </c:pt>
                <c:pt idx="5">
                  <c:v>Тамбовская область</c:v>
                </c:pt>
                <c:pt idx="6">
                  <c:v>Костромская область</c:v>
                </c:pt>
              </c:strCache>
            </c:strRef>
          </c:cat>
          <c:val>
            <c:numRef>
              <c:f>'Регионы ЦФО'!$E$3:$E$9</c:f>
              <c:numCache>
                <c:formatCode>General</c:formatCode>
                <c:ptCount val="7"/>
                <c:pt idx="0">
                  <c:v>0.2</c:v>
                </c:pt>
                <c:pt idx="1">
                  <c:v>0.7</c:v>
                </c:pt>
                <c:pt idx="2">
                  <c:v>2.2000000000000002</c:v>
                </c:pt>
                <c:pt idx="3">
                  <c:v>-0.4</c:v>
                </c:pt>
                <c:pt idx="4">
                  <c:v>5.2</c:v>
                </c:pt>
                <c:pt idx="5">
                  <c:v>0.8</c:v>
                </c:pt>
                <c:pt idx="6">
                  <c:v>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701632"/>
        <c:axId val="95704576"/>
      </c:barChart>
      <c:catAx>
        <c:axId val="95701632"/>
        <c:scaling>
          <c:orientation val="maxMin"/>
        </c:scaling>
        <c:delete val="0"/>
        <c:axPos val="l"/>
        <c:majorTickMark val="out"/>
        <c:minorTickMark val="none"/>
        <c:tickLblPos val="nextTo"/>
        <c:crossAx val="95704576"/>
        <c:crosses val="autoZero"/>
        <c:auto val="1"/>
        <c:lblAlgn val="ctr"/>
        <c:lblOffset val="1000"/>
        <c:noMultiLvlLbl val="0"/>
      </c:catAx>
      <c:valAx>
        <c:axId val="9570457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</a:t>
                </a:r>
              </a:p>
            </c:rich>
          </c:tx>
          <c:layout>
            <c:manualLayout>
              <c:xMode val="edge"/>
              <c:yMode val="edge"/>
              <c:x val="0.59812003140401293"/>
              <c:y val="2.428868575642617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570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71067587604776195"/>
          <c:y val="7.7168353955755525E-2"/>
          <c:w val="0.25421006750776554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цен'!$L$3:$L$13</c:f>
              <c:strCache>
                <c:ptCount val="11"/>
                <c:pt idx="0">
                  <c:v>Ткани</c:v>
                </c:pt>
                <c:pt idx="1">
                  <c:v>Одежда и белье</c:v>
                </c:pt>
                <c:pt idx="2">
                  <c:v>Трикотажные изделия</c:v>
                </c:pt>
                <c:pt idx="3">
                  <c:v>Обувь</c:v>
                </c:pt>
                <c:pt idx="4">
                  <c:v>Моющие чистящие средства</c:v>
                </c:pt>
                <c:pt idx="5">
                  <c:v>Табачные изделия</c:v>
                </c:pt>
                <c:pt idx="6">
                  <c:v>Электротовары и др. бытовые приборы</c:v>
                </c:pt>
                <c:pt idx="7">
                  <c:v>Телерадиотовары</c:v>
                </c:pt>
                <c:pt idx="8">
                  <c:v>Строительные материалы</c:v>
                </c:pt>
                <c:pt idx="9">
                  <c:v>Бензин автомобильный</c:v>
                </c:pt>
                <c:pt idx="10">
                  <c:v>Медикаменты</c:v>
                </c:pt>
              </c:strCache>
            </c:strRef>
          </c:cat>
          <c:val>
            <c:numRef>
              <c:f>'Графики изменения цен'!$M$3:$M$13</c:f>
              <c:numCache>
                <c:formatCode>General</c:formatCode>
                <c:ptCount val="11"/>
                <c:pt idx="0">
                  <c:v>0</c:v>
                </c:pt>
                <c:pt idx="1">
                  <c:v>-0.1</c:v>
                </c:pt>
                <c:pt idx="2">
                  <c:v>-0.6</c:v>
                </c:pt>
                <c:pt idx="3">
                  <c:v>-0.3</c:v>
                </c:pt>
                <c:pt idx="4">
                  <c:v>-0.5</c:v>
                </c:pt>
                <c:pt idx="5">
                  <c:v>0.7</c:v>
                </c:pt>
                <c:pt idx="6">
                  <c:v>0.7</c:v>
                </c:pt>
                <c:pt idx="7">
                  <c:v>-1.4</c:v>
                </c:pt>
                <c:pt idx="8">
                  <c:v>-0.7</c:v>
                </c:pt>
                <c:pt idx="9">
                  <c:v>0.6</c:v>
                </c:pt>
                <c:pt idx="1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729920"/>
        <c:axId val="95773824"/>
      </c:barChart>
      <c:catAx>
        <c:axId val="95729920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 rot="60000" anchor="ctr" anchorCtr="0"/>
          <a:lstStyle/>
          <a:p>
            <a:pPr>
              <a:defRPr sz="1800" b="0"/>
            </a:pPr>
            <a:endParaRPr lang="ru-RU"/>
          </a:p>
        </c:txPr>
        <c:crossAx val="95773824"/>
        <c:crosses val="autoZero"/>
        <c:auto val="1"/>
        <c:lblAlgn val="ctr"/>
        <c:lblOffset val="200"/>
        <c:noMultiLvlLbl val="0"/>
      </c:catAx>
      <c:valAx>
        <c:axId val="9577382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</a:p>
            </c:rich>
          </c:tx>
          <c:layout>
            <c:manualLayout>
              <c:xMode val="edge"/>
              <c:yMode val="edge"/>
              <c:x val="0.4023233394076132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72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965660542432192E-2"/>
          <c:y val="7.7168353955755525E-2"/>
          <c:w val="0.87800656167979008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цен'!$L$22:$L$31</c:f>
              <c:strCache>
                <c:ptCount val="10"/>
                <c:pt idx="0">
                  <c:v>Мыло хозяйственное, 200 г.</c:v>
                </c:pt>
                <c:pt idx="1">
                  <c:v>Мыло туалетное, 100 г.</c:v>
                </c:pt>
                <c:pt idx="2">
                  <c:v>Порошок стиральный, кг.</c:v>
                </c:pt>
                <c:pt idx="3">
                  <c:v>Сигареты с фильтром (отеч.)</c:v>
                </c:pt>
                <c:pt idx="4">
                  <c:v>Спички, коробок</c:v>
                </c:pt>
                <c:pt idx="5">
                  <c:v>Телевизор цвет. изобр.</c:v>
                </c:pt>
                <c:pt idx="6">
                  <c:v>Легковой автомобиль отечественный</c:v>
                </c:pt>
                <c:pt idx="7">
                  <c:v>Легковой автомобиль иностранный</c:v>
                </c:pt>
                <c:pt idx="8">
                  <c:v>Дизельное топливо, л.</c:v>
                </c:pt>
                <c:pt idx="9">
                  <c:v>Бензин автомобильный</c:v>
                </c:pt>
              </c:strCache>
            </c:strRef>
          </c:cat>
          <c:val>
            <c:numRef>
              <c:f>'Графики изменения цен'!$M$22:$M$31</c:f>
              <c:numCache>
                <c:formatCode>General</c:formatCode>
                <c:ptCount val="10"/>
                <c:pt idx="0">
                  <c:v>-1.3</c:v>
                </c:pt>
                <c:pt idx="1">
                  <c:v>0.2</c:v>
                </c:pt>
                <c:pt idx="2">
                  <c:v>-0.5</c:v>
                </c:pt>
                <c:pt idx="3">
                  <c:v>1.7</c:v>
                </c:pt>
                <c:pt idx="4">
                  <c:v>0</c:v>
                </c:pt>
                <c:pt idx="5">
                  <c:v>6.1</c:v>
                </c:pt>
                <c:pt idx="6">
                  <c:v>0</c:v>
                </c:pt>
                <c:pt idx="7">
                  <c:v>1.4</c:v>
                </c:pt>
                <c:pt idx="8">
                  <c:v>0.1</c:v>
                </c:pt>
                <c:pt idx="9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789056"/>
        <c:axId val="95791744"/>
      </c:barChart>
      <c:catAx>
        <c:axId val="95789056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 rot="60000"/>
          <a:lstStyle/>
          <a:p>
            <a:pPr>
              <a:defRPr sz="1800"/>
            </a:pPr>
            <a:endParaRPr lang="ru-RU"/>
          </a:p>
        </c:txPr>
        <c:crossAx val="95791744"/>
        <c:crosses val="autoZero"/>
        <c:auto val="0"/>
        <c:lblAlgn val="ctr"/>
        <c:lblOffset val="200"/>
        <c:tickLblSkip val="1"/>
        <c:noMultiLvlLbl val="0"/>
      </c:catAx>
      <c:valAx>
        <c:axId val="9579174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%</a:t>
                </a:r>
              </a:p>
            </c:rich>
          </c:tx>
          <c:layout>
            <c:manualLayout>
              <c:xMode val="edge"/>
              <c:yMode val="edge"/>
              <c:x val="0.34532097440503379"/>
              <c:y val="2.790234355518479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578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72335535765584602"/>
          <c:y val="7.7168353955755525E-2"/>
          <c:w val="0.25569446233792836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1.0162609758185902E-2"/>
                  <c:y val="-5.129594463570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цен'!$L$47:$L$54</c:f>
              <c:strCache>
                <c:ptCount val="8"/>
                <c:pt idx="0">
                  <c:v> плата за жилье в домах гос.и мун. жилфондов</c:v>
                </c:pt>
                <c:pt idx="1">
                  <c:v>  водоснабжение хол.</c:v>
                </c:pt>
                <c:pt idx="2">
                  <c:v>  водоотведение</c:v>
                </c:pt>
                <c:pt idx="3">
                  <c:v>  водоснабжение гор.</c:v>
                </c:pt>
                <c:pt idx="4">
                  <c:v>  отопление</c:v>
                </c:pt>
                <c:pt idx="5">
                  <c:v>  электроснабжение</c:v>
                </c:pt>
                <c:pt idx="6">
                  <c:v>проезд в гор. автобусе</c:v>
                </c:pt>
                <c:pt idx="7">
                  <c:v>проезд в троллейбусе</c:v>
                </c:pt>
              </c:strCache>
            </c:strRef>
          </c:cat>
          <c:val>
            <c:numRef>
              <c:f>'Графики изменения цен'!$M$47:$M$54</c:f>
              <c:numCache>
                <c:formatCode>General</c:formatCode>
                <c:ptCount val="8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068608"/>
        <c:axId val="80071680"/>
      </c:barChart>
      <c:catAx>
        <c:axId val="80068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60000"/>
          <a:lstStyle/>
          <a:p>
            <a:pPr>
              <a:defRPr/>
            </a:pPr>
            <a:endParaRPr lang="ru-RU"/>
          </a:p>
        </c:txPr>
        <c:crossAx val="80071680"/>
        <c:crosses val="autoZero"/>
        <c:auto val="0"/>
        <c:lblAlgn val="ctr"/>
        <c:lblOffset val="100"/>
        <c:tickLblSkip val="1"/>
        <c:noMultiLvlLbl val="0"/>
      </c:catAx>
      <c:valAx>
        <c:axId val="8007168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35758715774292493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006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70285931159666881"/>
          <c:y val="8.0430100976256108E-2"/>
          <c:w val="0.26710070035247285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цен'!$A$45:$A$68</c:f>
              <c:strCache>
                <c:ptCount val="24"/>
                <c:pt idx="0">
                  <c:v>Жилищно-коммунальные</c:v>
                </c:pt>
                <c:pt idx="1">
                  <c:v>жилищные</c:v>
                </c:pt>
                <c:pt idx="2">
                  <c:v> плата за жилье в домах гос.и мун. жилфондов</c:v>
                </c:pt>
                <c:pt idx="3">
                  <c:v>  содержание и ремонт жилья</c:v>
                </c:pt>
                <c:pt idx="4">
                  <c:v>  услуги  ЖК, ЖСК, ТСЖ</c:v>
                </c:pt>
                <c:pt idx="5">
                  <c:v>коммунальные</c:v>
                </c:pt>
                <c:pt idx="6">
                  <c:v>  водоснабжение хол.</c:v>
                </c:pt>
                <c:pt idx="7">
                  <c:v>  водоотведение</c:v>
                </c:pt>
                <c:pt idx="8">
                  <c:v>  водоснабжение гор.</c:v>
                </c:pt>
                <c:pt idx="9">
                  <c:v>  отопление</c:v>
                </c:pt>
                <c:pt idx="10">
                  <c:v>  газоснабжение</c:v>
                </c:pt>
                <c:pt idx="11">
                  <c:v>  электроснабжение</c:v>
                </c:pt>
                <c:pt idx="12">
                  <c:v>  обращение с тв. ком. отходами</c:v>
                </c:pt>
                <c:pt idx="13">
                  <c:v>Медицинские</c:v>
                </c:pt>
                <c:pt idx="14">
                  <c:v>Пассажирского транспорта</c:v>
                </c:pt>
                <c:pt idx="15">
                  <c:v>Связи</c:v>
                </c:pt>
                <c:pt idx="16">
                  <c:v>Организаций культуры</c:v>
                </c:pt>
                <c:pt idx="17">
                  <c:v>Санаторно-оздоровит.</c:v>
                </c:pt>
                <c:pt idx="18">
                  <c:v>Дошкольного воспитания</c:v>
                </c:pt>
                <c:pt idx="19">
                  <c:v>Образования</c:v>
                </c:pt>
                <c:pt idx="20">
                  <c:v>Бытовые</c:v>
                </c:pt>
                <c:pt idx="21">
                  <c:v>Зарубеж. Туризма</c:v>
                </c:pt>
                <c:pt idx="22">
                  <c:v>Физкультуры и спорта</c:v>
                </c:pt>
                <c:pt idx="23">
                  <c:v>Страхования</c:v>
                </c:pt>
              </c:strCache>
            </c:strRef>
          </c:cat>
          <c:val>
            <c:numRef>
              <c:f>'Графики изменения цен'!$B$45:$B$68</c:f>
              <c:numCache>
                <c:formatCode>General</c:formatCode>
                <c:ptCount val="24"/>
                <c:pt idx="0">
                  <c:v>1.3</c:v>
                </c:pt>
                <c:pt idx="1">
                  <c:v>3.2</c:v>
                </c:pt>
                <c:pt idx="2">
                  <c:v>4.9000000000000004</c:v>
                </c:pt>
                <c:pt idx="3">
                  <c:v>5.6</c:v>
                </c:pt>
                <c:pt idx="4">
                  <c:v>5.0999999999999996</c:v>
                </c:pt>
                <c:pt idx="5">
                  <c:v>0.4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11.6</c:v>
                </c:pt>
                <c:pt idx="13">
                  <c:v>2.8</c:v>
                </c:pt>
                <c:pt idx="14">
                  <c:v>0.7</c:v>
                </c:pt>
                <c:pt idx="15">
                  <c:v>3.8</c:v>
                </c:pt>
                <c:pt idx="16">
                  <c:v>-4</c:v>
                </c:pt>
                <c:pt idx="17">
                  <c:v>7</c:v>
                </c:pt>
                <c:pt idx="18">
                  <c:v>1.8</c:v>
                </c:pt>
                <c:pt idx="19">
                  <c:v>1.3</c:v>
                </c:pt>
                <c:pt idx="20">
                  <c:v>0.7</c:v>
                </c:pt>
                <c:pt idx="21">
                  <c:v>-2.1</c:v>
                </c:pt>
                <c:pt idx="22">
                  <c:v>0</c:v>
                </c:pt>
                <c:pt idx="23">
                  <c:v>0.4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095488"/>
        <c:axId val="80118912"/>
      </c:barChart>
      <c:catAx>
        <c:axId val="80095488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 rot="60000"/>
          <a:lstStyle/>
          <a:p>
            <a:pPr>
              <a:defRPr sz="1600"/>
            </a:pPr>
            <a:endParaRPr lang="ru-RU"/>
          </a:p>
        </c:txPr>
        <c:crossAx val="80118912"/>
        <c:crosses val="autoZero"/>
        <c:auto val="0"/>
        <c:lblAlgn val="ctr"/>
        <c:lblOffset val="0"/>
        <c:tickLblSkip val="1"/>
        <c:noMultiLvlLbl val="0"/>
      </c:catAx>
      <c:valAx>
        <c:axId val="8011891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</a:t>
                </a:r>
              </a:p>
            </c:rich>
          </c:tx>
          <c:layout>
            <c:manualLayout>
              <c:xMode val="edge"/>
              <c:yMode val="edge"/>
              <c:x val="0.37847934095990771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09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Российская Федерация</c:v>
                </c:pt>
              </c:strCache>
            </c:strRef>
          </c:tx>
          <c:dLbls>
            <c:dLbl>
              <c:idx val="0"/>
              <c:layout>
                <c:manualLayout>
                  <c:x val="2.9518077539739625E-2"/>
                  <c:y val="-9.9013168153042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50604659888411E-2"/>
                  <c:y val="-0.11513159087563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37364399256071E-3"/>
                  <c:y val="-0.12434211814568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04821714879111E-2"/>
                  <c:y val="-0.13815790905075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542170549907009E-3"/>
                  <c:y val="-0.16578949086090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9342107267106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626511649721026E-3"/>
                  <c:y val="-0.21184212721116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626511649721026E-3"/>
                  <c:y val="-0.21875020397329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3253023299442053E-3"/>
                  <c:y val="-0.2325658135687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518077539739625E-2"/>
                  <c:y val="-0.23026318175126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Лист1!$B$6:$S$6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Лист1!$B$7:$S$7</c:f>
              <c:numCache>
                <c:formatCode>0.0</c:formatCode>
                <c:ptCount val="10"/>
                <c:pt idx="0">
                  <c:v>108.8</c:v>
                </c:pt>
                <c:pt idx="1">
                  <c:v>115.43679999999999</c:v>
                </c:pt>
                <c:pt idx="2">
                  <c:v>123.05562879999998</c:v>
                </c:pt>
                <c:pt idx="3">
                  <c:v>131.05424467199998</c:v>
                </c:pt>
                <c:pt idx="4">
                  <c:v>145.994428564608</c:v>
                </c:pt>
                <c:pt idx="5">
                  <c:v>164.82770984944244</c:v>
                </c:pt>
                <c:pt idx="6">
                  <c:v>173.72840618131235</c:v>
                </c:pt>
                <c:pt idx="7">
                  <c:v>178.07161633584516</c:v>
                </c:pt>
                <c:pt idx="8">
                  <c:v>185.72869583828651</c:v>
                </c:pt>
                <c:pt idx="9">
                  <c:v>191.3005567134351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07200"/>
        <c:axId val="82708736"/>
      </c:areaChart>
      <c:lineChart>
        <c:grouping val="standard"/>
        <c:varyColors val="0"/>
        <c:ser>
          <c:idx val="1"/>
          <c:order val="1"/>
          <c:tx>
            <c:strRef>
              <c:f>Лист1!$A$9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Лист1!$B$6:$S$6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Лист1!$B$9:$S$9</c:f>
              <c:numCache>
                <c:formatCode>0.0</c:formatCode>
                <c:ptCount val="10"/>
                <c:pt idx="0">
                  <c:v>109.8</c:v>
                </c:pt>
                <c:pt idx="1">
                  <c:v>116.05860000000001</c:v>
                </c:pt>
                <c:pt idx="2">
                  <c:v>123.83452620000001</c:v>
                </c:pt>
                <c:pt idx="3">
                  <c:v>133.12211566500002</c:v>
                </c:pt>
                <c:pt idx="4">
                  <c:v>150.82735704844504</c:v>
                </c:pt>
                <c:pt idx="5">
                  <c:v>169.68077667950067</c:v>
                </c:pt>
                <c:pt idx="6">
                  <c:v>178.1648155134757</c:v>
                </c:pt>
                <c:pt idx="7">
                  <c:v>182.26260627028566</c:v>
                </c:pt>
                <c:pt idx="8">
                  <c:v>191.74026179634052</c:v>
                </c:pt>
                <c:pt idx="9">
                  <c:v>195.95854755586004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07200"/>
        <c:axId val="82708736"/>
      </c:lineChart>
      <c:catAx>
        <c:axId val="827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08736"/>
        <c:crosses val="autoZero"/>
        <c:auto val="1"/>
        <c:lblAlgn val="ctr"/>
        <c:lblOffset val="100"/>
        <c:noMultiLvlLbl val="0"/>
      </c:catAx>
      <c:valAx>
        <c:axId val="827087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400" b="1"/>
                </a:pPr>
                <a:r>
                  <a:rPr lang="en-US" sz="2400" b="1"/>
                  <a:t>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8270720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Лист1!$A$27:$I$27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14"/>
              <c:layout>
                <c:manualLayout>
                  <c:x val="-4.2787288637742855E-3"/>
                  <c:y val="0.1605904553901565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Лист1!$J$25:$X$25</c:f>
              <c:strCache>
                <c:ptCount val="15"/>
                <c:pt idx="0">
                  <c:v>декабрь 2018г.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 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 2019г.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 2019 г.</c:v>
                </c:pt>
                <c:pt idx="13">
                  <c:v>январь</c:v>
                </c:pt>
                <c:pt idx="14">
                  <c:v>февраль 2020 г.</c:v>
                </c:pt>
              </c:strCache>
            </c:strRef>
          </c:cat>
          <c:val>
            <c:numRef>
              <c:f>Лист1!$J$27:$X$27</c:f>
              <c:numCache>
                <c:formatCode>General</c:formatCode>
                <c:ptCount val="15"/>
                <c:pt idx="0">
                  <c:v>106.2</c:v>
                </c:pt>
                <c:pt idx="1">
                  <c:v>101</c:v>
                </c:pt>
                <c:pt idx="2">
                  <c:v>101.4</c:v>
                </c:pt>
                <c:pt idx="3">
                  <c:v>102.2</c:v>
                </c:pt>
                <c:pt idx="4">
                  <c:v>102.9</c:v>
                </c:pt>
                <c:pt idx="5">
                  <c:v>103.3</c:v>
                </c:pt>
                <c:pt idx="6">
                  <c:v>102.7</c:v>
                </c:pt>
                <c:pt idx="7">
                  <c:v>102.4</c:v>
                </c:pt>
                <c:pt idx="8">
                  <c:v>100.7</c:v>
                </c:pt>
                <c:pt idx="9">
                  <c:v>99.7</c:v>
                </c:pt>
                <c:pt idx="10">
                  <c:v>100.3</c:v>
                </c:pt>
                <c:pt idx="11">
                  <c:v>100.5</c:v>
                </c:pt>
                <c:pt idx="12">
                  <c:v>100.7</c:v>
                </c:pt>
                <c:pt idx="13">
                  <c:v>101</c:v>
                </c:pt>
                <c:pt idx="14">
                  <c:v>101.5</c:v>
                </c:pt>
              </c:numCache>
            </c:numRef>
          </c:val>
        </c:ser>
        <c:ser>
          <c:idx val="2"/>
          <c:order val="2"/>
          <c:tx>
            <c:strRef>
              <c:f>Лист1!$A$28:$I$28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4"/>
              <c:layout>
                <c:manualLayout>
                  <c:x val="-2.1393644318871427E-3"/>
                  <c:y val="0.15815085158150852"/>
                </c:manualLayout>
              </c:layout>
              <c:spPr/>
              <c:txPr>
                <a:bodyPr rot="-5400000" vert="horz"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Лист1!$J$25:$X$25</c:f>
              <c:strCache>
                <c:ptCount val="15"/>
                <c:pt idx="0">
                  <c:v>декабрь 2018г.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 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 2019г.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 2019 г.</c:v>
                </c:pt>
                <c:pt idx="13">
                  <c:v>январь</c:v>
                </c:pt>
                <c:pt idx="14">
                  <c:v>февраль 2020 г.</c:v>
                </c:pt>
              </c:strCache>
            </c:strRef>
          </c:cat>
          <c:val>
            <c:numRef>
              <c:f>Лист1!$J$28:$X$28</c:f>
              <c:numCache>
                <c:formatCode>General</c:formatCode>
                <c:ptCount val="15"/>
                <c:pt idx="0">
                  <c:v>104.5</c:v>
                </c:pt>
                <c:pt idx="1">
                  <c:v>100.7</c:v>
                </c:pt>
                <c:pt idx="2">
                  <c:v>100.9</c:v>
                </c:pt>
                <c:pt idx="3">
                  <c:v>101.3</c:v>
                </c:pt>
                <c:pt idx="4">
                  <c:v>101.2</c:v>
                </c:pt>
                <c:pt idx="5">
                  <c:v>101.6</c:v>
                </c:pt>
                <c:pt idx="6">
                  <c:v>101.8</c:v>
                </c:pt>
                <c:pt idx="7">
                  <c:v>102.1</c:v>
                </c:pt>
                <c:pt idx="8">
                  <c:v>102.2</c:v>
                </c:pt>
                <c:pt idx="9">
                  <c:v>102.5</c:v>
                </c:pt>
                <c:pt idx="10">
                  <c:v>102.8</c:v>
                </c:pt>
                <c:pt idx="11">
                  <c:v>103.1</c:v>
                </c:pt>
                <c:pt idx="12">
                  <c:v>103.1</c:v>
                </c:pt>
                <c:pt idx="13">
                  <c:v>100.5</c:v>
                </c:pt>
                <c:pt idx="14">
                  <c:v>100.4</c:v>
                </c:pt>
              </c:numCache>
            </c:numRef>
          </c:val>
        </c:ser>
        <c:ser>
          <c:idx val="3"/>
          <c:order val="3"/>
          <c:tx>
            <c:strRef>
              <c:f>Лист1!$A$29:$I$29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4"/>
              <c:layout>
                <c:manualLayout>
                  <c:x val="2.1393644318871427E-3"/>
                  <c:y val="0.1630170316301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Лист1!$J$25:$X$25</c:f>
              <c:strCache>
                <c:ptCount val="15"/>
                <c:pt idx="0">
                  <c:v>декабрь 2018г.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 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 2019г.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 2019 г.</c:v>
                </c:pt>
                <c:pt idx="13">
                  <c:v>январь</c:v>
                </c:pt>
                <c:pt idx="14">
                  <c:v>февраль 2020 г.</c:v>
                </c:pt>
              </c:strCache>
            </c:strRef>
          </c:cat>
          <c:val>
            <c:numRef>
              <c:f>Лист1!$J$29:$X$29</c:f>
              <c:numCache>
                <c:formatCode>General</c:formatCode>
                <c:ptCount val="15"/>
                <c:pt idx="0">
                  <c:v>104.5</c:v>
                </c:pt>
                <c:pt idx="1">
                  <c:v>101</c:v>
                </c:pt>
                <c:pt idx="2">
                  <c:v>101.2</c:v>
                </c:pt>
                <c:pt idx="3">
                  <c:v>101</c:v>
                </c:pt>
                <c:pt idx="4">
                  <c:v>101</c:v>
                </c:pt>
                <c:pt idx="5">
                  <c:v>101.9</c:v>
                </c:pt>
                <c:pt idx="6">
                  <c:v>102.4</c:v>
                </c:pt>
                <c:pt idx="7">
                  <c:v>103.6</c:v>
                </c:pt>
                <c:pt idx="8">
                  <c:v>103.9</c:v>
                </c:pt>
                <c:pt idx="9">
                  <c:v>103.1</c:v>
                </c:pt>
                <c:pt idx="10">
                  <c:v>102.9</c:v>
                </c:pt>
                <c:pt idx="11">
                  <c:v>103.1</c:v>
                </c:pt>
                <c:pt idx="12">
                  <c:v>103.4</c:v>
                </c:pt>
                <c:pt idx="13">
                  <c:v>100.7</c:v>
                </c:pt>
                <c:pt idx="14">
                  <c:v>101.3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4062976"/>
        <c:axId val="84065664"/>
      </c:barChart>
      <c:lineChart>
        <c:grouping val="standard"/>
        <c:varyColors val="0"/>
        <c:ser>
          <c:idx val="0"/>
          <c:order val="0"/>
          <c:tx>
            <c:strRef>
              <c:f>Лист1!$A$26:$I$26</c:f>
              <c:strCache>
                <c:ptCount val="1"/>
                <c:pt idx="0">
                  <c:v>ИПЦ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1677152219569541E-2"/>
                  <c:y val="-5.4032798819855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09524551523097E-2"/>
                  <c:y val="-6.863133896584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4927731174541E-2"/>
                  <c:y val="-6.3765158917179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64927731174541E-2"/>
                  <c:y val="-6.3765158917179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373974379005258E-2"/>
                  <c:y val="-5.6465888844186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234609947118112E-2"/>
                  <c:y val="-7.1064428990171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260032587405458E-2"/>
                  <c:y val="-4.4300438722531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906983129763901E-2"/>
                  <c:y val="-6.3765158917179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58302102683597E-2"/>
                  <c:y val="-6.3765158917179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423845996082603E-2"/>
                  <c:y val="-7.8363699063164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58302102683597E-2"/>
                  <c:y val="-7.1064428990171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Лист1!$J$25:$X$25</c:f>
              <c:strCache>
                <c:ptCount val="15"/>
                <c:pt idx="0">
                  <c:v>декабрь 2018г.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 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 2019г.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 2019 г.</c:v>
                </c:pt>
                <c:pt idx="13">
                  <c:v>январь</c:v>
                </c:pt>
                <c:pt idx="14">
                  <c:v>февраль 2020 г.</c:v>
                </c:pt>
              </c:strCache>
            </c:strRef>
          </c:cat>
          <c:val>
            <c:numRef>
              <c:f>Лист1!$J$26:$X$26</c:f>
              <c:numCache>
                <c:formatCode>General</c:formatCode>
                <c:ptCount val="15"/>
                <c:pt idx="0">
                  <c:v>105.2</c:v>
                </c:pt>
                <c:pt idx="1">
                  <c:v>100.9</c:v>
                </c:pt>
                <c:pt idx="2">
                  <c:v>101.2</c:v>
                </c:pt>
                <c:pt idx="3">
                  <c:v>101.6</c:v>
                </c:pt>
                <c:pt idx="4">
                  <c:v>101.9</c:v>
                </c:pt>
                <c:pt idx="5">
                  <c:v>102.3</c:v>
                </c:pt>
                <c:pt idx="6">
                  <c:v>102.4</c:v>
                </c:pt>
                <c:pt idx="7">
                  <c:v>102.6</c:v>
                </c:pt>
                <c:pt idx="8">
                  <c:v>102</c:v>
                </c:pt>
                <c:pt idx="9">
                  <c:v>101.5</c:v>
                </c:pt>
                <c:pt idx="10">
                  <c:v>101.8</c:v>
                </c:pt>
                <c:pt idx="11">
                  <c:v>102</c:v>
                </c:pt>
                <c:pt idx="12">
                  <c:v>102.2</c:v>
                </c:pt>
                <c:pt idx="13">
                  <c:v>100.8</c:v>
                </c:pt>
                <c:pt idx="14">
                  <c:v>101.1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062976"/>
        <c:axId val="84065664"/>
      </c:lineChart>
      <c:catAx>
        <c:axId val="8406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84065664"/>
        <c:crosses val="autoZero"/>
        <c:auto val="1"/>
        <c:lblAlgn val="ctr"/>
        <c:lblOffset val="100"/>
        <c:noMultiLvlLbl val="0"/>
      </c:catAx>
      <c:valAx>
        <c:axId val="84065664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062976"/>
        <c:crosses val="autoZero"/>
        <c:crossBetween val="between"/>
      </c:valAx>
      <c:spPr>
        <a:ln w="9525"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823144167963582"/>
          <c:y val="0.25271841019872515"/>
          <c:w val="0.82943793282227907"/>
          <c:h val="0.742051068399807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4-4141-AC51-21F3B1A44A4C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4-4141-AC51-21F3B1A44A4C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E4-4141-AC51-21F3B1A44A4C}"/>
              </c:ext>
            </c:extLst>
          </c:dPt>
          <c:cat>
            <c:strRef>
              <c:f>Лист1!$A$2:$A$4</c:f>
              <c:strCache>
                <c:ptCount val="3"/>
                <c:pt idx="0">
                  <c:v>Продовольственные товары</c:v>
                </c:pt>
                <c:pt idx="1">
                  <c:v>Непродовольственные товары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</c:v>
                </c:pt>
                <c:pt idx="1">
                  <c:v>260</c:v>
                </c:pt>
                <c:pt idx="2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E4-4141-AC51-21F3B1A44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1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29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0070C0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D1-406A-BE45-ACEADC495A24}"/>
              </c:ext>
            </c:extLst>
          </c:dPt>
          <c:dLbls>
            <c:dLbl>
              <c:idx val="29"/>
              <c:layout>
                <c:manualLayout>
                  <c:x val="-1.0416666666666667E-3"/>
                  <c:y val="0"/>
                </c:manualLayout>
              </c:layout>
              <c:tx>
                <c:rich>
                  <a:bodyPr rot="-5400000"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ru-RU" sz="1400" b="1" smtClean="0">
                        <a:solidFill>
                          <a:srgbClr val="C00000"/>
                        </a:solidFill>
                      </a:rPr>
                      <a:t>520</a:t>
                    </a:r>
                    <a:endParaRPr lang="en-US" b="1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9.37499999999999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Лист1!$A$1:$A$56</c:f>
              <c:strCache>
                <c:ptCount val="56"/>
                <c:pt idx="0">
                  <c:v>Болгария</c:v>
                </c:pt>
                <c:pt idx="1">
                  <c:v>Сингапур</c:v>
                </c:pt>
                <c:pt idx="2">
                  <c:v>Сейшельские острова</c:v>
                </c:pt>
                <c:pt idx="3">
                  <c:v>Маврикий</c:v>
                </c:pt>
                <c:pt idx="4">
                  <c:v>Колумбия</c:v>
                </c:pt>
                <c:pt idx="5">
                  <c:v>Сальвадор</c:v>
                </c:pt>
                <c:pt idx="6">
                  <c:v>Китай</c:v>
                </c:pt>
                <c:pt idx="7">
                  <c:v>Эквадор</c:v>
                </c:pt>
                <c:pt idx="8">
                  <c:v>Мексика</c:v>
                </c:pt>
                <c:pt idx="9">
                  <c:v>США</c:v>
                </c:pt>
                <c:pt idx="10">
                  <c:v>Грузия</c:v>
                </c:pt>
                <c:pt idx="11">
                  <c:v>Коста Рика</c:v>
                </c:pt>
                <c:pt idx="12">
                  <c:v>Монголия</c:v>
                </c:pt>
                <c:pt idx="13">
                  <c:v>Чили</c:v>
                </c:pt>
                <c:pt idx="14">
                  <c:v>Индия</c:v>
                </c:pt>
                <c:pt idx="15">
                  <c:v>Киргизия</c:v>
                </c:pt>
                <c:pt idx="16">
                  <c:v>Бразилия</c:v>
                </c:pt>
                <c:pt idx="17">
                  <c:v>Шри-Ланка</c:v>
                </c:pt>
                <c:pt idx="18">
                  <c:v>Южная Африка</c:v>
                </c:pt>
                <c:pt idx="19">
                  <c:v>Турция</c:v>
                </c:pt>
                <c:pt idx="20">
                  <c:v>Таиланд</c:v>
                </c:pt>
                <c:pt idx="21">
                  <c:v>Мальта</c:v>
                </c:pt>
                <c:pt idx="22">
                  <c:v>Республика Корея</c:v>
                </c:pt>
                <c:pt idx="23">
                  <c:v>Индонезия</c:v>
                </c:pt>
                <c:pt idx="24">
                  <c:v>Армения</c:v>
                </c:pt>
                <c:pt idx="25">
                  <c:v>Белоруссия</c:v>
                </c:pt>
                <c:pt idx="26">
                  <c:v>Испания</c:v>
                </c:pt>
                <c:pt idx="27">
                  <c:v>Финляндия</c:v>
                </c:pt>
                <c:pt idx="28">
                  <c:v>Казахстан</c:v>
                </c:pt>
                <c:pt idx="29">
                  <c:v>Россия</c:v>
                </c:pt>
                <c:pt idx="30">
                  <c:v>Латвия</c:v>
                </c:pt>
                <c:pt idx="31">
                  <c:v>Перу</c:v>
                </c:pt>
                <c:pt idx="32">
                  <c:v>Исландия</c:v>
                </c:pt>
                <c:pt idx="33">
                  <c:v>Япония</c:v>
                </c:pt>
                <c:pt idx="34">
                  <c:v>Аргентина</c:v>
                </c:pt>
                <c:pt idx="35">
                  <c:v>Ирландия</c:v>
                </c:pt>
                <c:pt idx="36">
                  <c:v>Филиппины</c:v>
                </c:pt>
                <c:pt idx="37">
                  <c:v>Канада</c:v>
                </c:pt>
                <c:pt idx="38">
                  <c:v>Чехия</c:v>
                </c:pt>
                <c:pt idx="39">
                  <c:v>Эстония</c:v>
                </c:pt>
                <c:pt idx="40">
                  <c:v>Великобритания</c:v>
                </c:pt>
                <c:pt idx="41">
                  <c:v>Словения</c:v>
                </c:pt>
                <c:pt idx="42">
                  <c:v>Словакия</c:v>
                </c:pt>
                <c:pt idx="43">
                  <c:v>Австрия</c:v>
                </c:pt>
                <c:pt idx="44">
                  <c:v>Греция</c:v>
                </c:pt>
                <c:pt idx="45">
                  <c:v>Норвегия</c:v>
                </c:pt>
                <c:pt idx="46">
                  <c:v>Кипр</c:v>
                </c:pt>
                <c:pt idx="47">
                  <c:v>Хорватия</c:v>
                </c:pt>
                <c:pt idx="48">
                  <c:v>Италия</c:v>
                </c:pt>
                <c:pt idx="49">
                  <c:v>Тунис</c:v>
                </c:pt>
                <c:pt idx="50">
                  <c:v>Египет</c:v>
                </c:pt>
                <c:pt idx="51">
                  <c:v>Гонконг</c:v>
                </c:pt>
                <c:pt idx="52">
                  <c:v>Венгрия</c:v>
                </c:pt>
                <c:pt idx="53">
                  <c:v>Швейцария</c:v>
                </c:pt>
                <c:pt idx="54">
                  <c:v>Республика Молдова</c:v>
                </c:pt>
                <c:pt idx="55">
                  <c:v>Израиль</c:v>
                </c:pt>
              </c:strCache>
            </c:strRef>
          </c:cat>
          <c:val>
            <c:numRef>
              <c:f>Лист1!$B$1:$B$56</c:f>
              <c:numCache>
                <c:formatCode>General</c:formatCode>
                <c:ptCount val="56"/>
                <c:pt idx="0">
                  <c:v>124</c:v>
                </c:pt>
                <c:pt idx="1">
                  <c:v>152</c:v>
                </c:pt>
                <c:pt idx="2">
                  <c:v>162</c:v>
                </c:pt>
                <c:pt idx="3">
                  <c:v>180</c:v>
                </c:pt>
                <c:pt idx="4">
                  <c:v>181</c:v>
                </c:pt>
                <c:pt idx="5">
                  <c:v>238</c:v>
                </c:pt>
                <c:pt idx="6">
                  <c:v>262</c:v>
                </c:pt>
                <c:pt idx="7">
                  <c:v>299</c:v>
                </c:pt>
                <c:pt idx="8">
                  <c:v>299</c:v>
                </c:pt>
                <c:pt idx="9">
                  <c:v>305</c:v>
                </c:pt>
                <c:pt idx="10">
                  <c:v>306</c:v>
                </c:pt>
                <c:pt idx="11">
                  <c:v>315</c:v>
                </c:pt>
                <c:pt idx="12">
                  <c:v>344</c:v>
                </c:pt>
                <c:pt idx="13">
                  <c:v>368</c:v>
                </c:pt>
                <c:pt idx="14">
                  <c:v>370</c:v>
                </c:pt>
                <c:pt idx="15">
                  <c:v>371</c:v>
                </c:pt>
                <c:pt idx="16">
                  <c:v>373</c:v>
                </c:pt>
                <c:pt idx="17">
                  <c:v>373</c:v>
                </c:pt>
                <c:pt idx="18">
                  <c:v>400</c:v>
                </c:pt>
                <c:pt idx="19">
                  <c:v>407</c:v>
                </c:pt>
                <c:pt idx="20">
                  <c:v>422</c:v>
                </c:pt>
                <c:pt idx="21">
                  <c:v>440</c:v>
                </c:pt>
                <c:pt idx="22">
                  <c:v>460</c:v>
                </c:pt>
                <c:pt idx="23">
                  <c:v>462</c:v>
                </c:pt>
                <c:pt idx="24">
                  <c:v>470</c:v>
                </c:pt>
                <c:pt idx="25">
                  <c:v>473</c:v>
                </c:pt>
                <c:pt idx="26">
                  <c:v>479</c:v>
                </c:pt>
                <c:pt idx="27">
                  <c:v>498</c:v>
                </c:pt>
                <c:pt idx="28">
                  <c:v>508</c:v>
                </c:pt>
                <c:pt idx="29">
                  <c:v>510</c:v>
                </c:pt>
                <c:pt idx="30">
                  <c:v>516</c:v>
                </c:pt>
                <c:pt idx="31">
                  <c:v>532</c:v>
                </c:pt>
                <c:pt idx="32">
                  <c:v>570</c:v>
                </c:pt>
                <c:pt idx="33">
                  <c:v>585</c:v>
                </c:pt>
                <c:pt idx="34">
                  <c:v>609</c:v>
                </c:pt>
                <c:pt idx="35">
                  <c:v>616</c:v>
                </c:pt>
                <c:pt idx="36">
                  <c:v>672</c:v>
                </c:pt>
                <c:pt idx="37">
                  <c:v>700</c:v>
                </c:pt>
                <c:pt idx="38">
                  <c:v>700</c:v>
                </c:pt>
                <c:pt idx="39">
                  <c:v>700</c:v>
                </c:pt>
                <c:pt idx="40">
                  <c:v>700</c:v>
                </c:pt>
                <c:pt idx="41">
                  <c:v>725</c:v>
                </c:pt>
                <c:pt idx="42">
                  <c:v>728</c:v>
                </c:pt>
                <c:pt idx="43">
                  <c:v>770</c:v>
                </c:pt>
                <c:pt idx="44">
                  <c:v>800</c:v>
                </c:pt>
                <c:pt idx="45">
                  <c:v>800</c:v>
                </c:pt>
                <c:pt idx="46">
                  <c:v>805</c:v>
                </c:pt>
                <c:pt idx="47">
                  <c:v>890</c:v>
                </c:pt>
                <c:pt idx="48">
                  <c:v>923</c:v>
                </c:pt>
                <c:pt idx="49">
                  <c:v>952</c:v>
                </c:pt>
                <c:pt idx="50">
                  <c:v>964</c:v>
                </c:pt>
                <c:pt idx="51">
                  <c:v>984</c:v>
                </c:pt>
                <c:pt idx="52">
                  <c:v>1000</c:v>
                </c:pt>
                <c:pt idx="53">
                  <c:v>1100</c:v>
                </c:pt>
                <c:pt idx="54">
                  <c:v>1200</c:v>
                </c:pt>
                <c:pt idx="55">
                  <c:v>1357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D1-406A-BE45-ACEADC495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23008"/>
        <c:axId val="84124800"/>
      </c:barChart>
      <c:catAx>
        <c:axId val="841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/>
          <a:lstStyle/>
          <a:p>
            <a:pPr>
              <a:defRPr sz="1300"/>
            </a:pPr>
            <a:endParaRPr lang="ru-RU"/>
          </a:p>
        </c:txPr>
        <c:crossAx val="84124800"/>
        <c:crosses val="autoZero"/>
        <c:auto val="1"/>
        <c:lblAlgn val="ctr"/>
        <c:lblOffset val="100"/>
        <c:noMultiLvlLbl val="0"/>
      </c:catAx>
      <c:valAx>
        <c:axId val="84124800"/>
        <c:scaling>
          <c:orientation val="minMax"/>
          <c:max val="1400"/>
        </c:scaling>
        <c:delete val="1"/>
        <c:axPos val="l"/>
        <c:numFmt formatCode="General" sourceLinked="1"/>
        <c:majorTickMark val="none"/>
        <c:minorTickMark val="none"/>
        <c:tickLblPos val="nextTo"/>
        <c:crossAx val="841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28029566894613"/>
          <c:y val="7.7168353955755525E-2"/>
          <c:w val="0.45799636008080064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цен'!$A$2:$A$18</c:f>
              <c:strCache>
                <c:ptCount val="17"/>
                <c:pt idx="0">
                  <c:v>Продовольственные товары</c:v>
                </c:pt>
                <c:pt idx="1">
                  <c:v>Мясо и птица, кг.</c:v>
                </c:pt>
                <c:pt idx="2">
                  <c:v>Рыба и морепродукты, кг.</c:v>
                </c:pt>
                <c:pt idx="3">
                  <c:v>Масло сливочное, кг.</c:v>
                </c:pt>
                <c:pt idx="4">
                  <c:v>Масло подсолнечное, кг.</c:v>
                </c:pt>
                <c:pt idx="5">
                  <c:v>Молоко и молочная продукция</c:v>
                </c:pt>
                <c:pt idx="6">
                  <c:v>Яйца куриные, 10 шт.</c:v>
                </c:pt>
                <c:pt idx="7">
                  <c:v>Сахар-песок, кг.</c:v>
                </c:pt>
                <c:pt idx="8">
                  <c:v>Мука пшеничная, кг.</c:v>
                </c:pt>
                <c:pt idx="9">
                  <c:v>Хлеб и хлебобулочные изделия</c:v>
                </c:pt>
                <c:pt idx="10">
                  <c:v>Рис шлифованный, кг.</c:v>
                </c:pt>
                <c:pt idx="11">
                  <c:v>Крупа манная, кг.</c:v>
                </c:pt>
                <c:pt idx="12">
                  <c:v>Крупа гречневая-ядрица, кг.</c:v>
                </c:pt>
                <c:pt idx="13">
                  <c:v>Пшено, кг.</c:v>
                </c:pt>
                <c:pt idx="14">
                  <c:v>Макаронные изделия, кг.</c:v>
                </c:pt>
                <c:pt idx="15">
                  <c:v>Плодоовощная продукция, кг.</c:v>
                </c:pt>
                <c:pt idx="16">
                  <c:v>Алкогольные напитки</c:v>
                </c:pt>
              </c:strCache>
            </c:strRef>
          </c:cat>
          <c:val>
            <c:numRef>
              <c:f>'Графики изменения цен'!$B$2:$B$18</c:f>
              <c:numCache>
                <c:formatCode>General</c:formatCode>
                <c:ptCount val="17"/>
                <c:pt idx="0">
                  <c:v>1.7</c:v>
                </c:pt>
                <c:pt idx="1">
                  <c:v>-0.8</c:v>
                </c:pt>
                <c:pt idx="2">
                  <c:v>-0.5</c:v>
                </c:pt>
                <c:pt idx="3">
                  <c:v>0.9</c:v>
                </c:pt>
                <c:pt idx="4">
                  <c:v>-1.9</c:v>
                </c:pt>
                <c:pt idx="5">
                  <c:v>1.7</c:v>
                </c:pt>
                <c:pt idx="6">
                  <c:v>-8.6999999999999993</c:v>
                </c:pt>
                <c:pt idx="7">
                  <c:v>-1.9</c:v>
                </c:pt>
                <c:pt idx="8">
                  <c:v>2.1</c:v>
                </c:pt>
                <c:pt idx="9">
                  <c:v>1.2</c:v>
                </c:pt>
                <c:pt idx="10">
                  <c:v>-1.5</c:v>
                </c:pt>
                <c:pt idx="11">
                  <c:v>2.1</c:v>
                </c:pt>
                <c:pt idx="12">
                  <c:v>3</c:v>
                </c:pt>
                <c:pt idx="13">
                  <c:v>-8.9</c:v>
                </c:pt>
                <c:pt idx="14">
                  <c:v>1.2</c:v>
                </c:pt>
                <c:pt idx="15">
                  <c:v>16.600000000000001</c:v>
                </c:pt>
                <c:pt idx="16">
                  <c:v>-0.1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161664"/>
        <c:axId val="84193280"/>
      </c:barChart>
      <c:catAx>
        <c:axId val="84161664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 algn="just">
              <a:defRPr sz="1600" b="0"/>
            </a:pPr>
            <a:endParaRPr lang="ru-RU"/>
          </a:p>
        </c:txPr>
        <c:crossAx val="84193280"/>
        <c:crosses val="autoZero"/>
        <c:auto val="0"/>
        <c:lblAlgn val="ctr"/>
        <c:lblOffset val="200"/>
        <c:tickLblSkip val="1"/>
        <c:noMultiLvlLbl val="0"/>
      </c:catAx>
      <c:valAx>
        <c:axId val="8419328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161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700804761396102"/>
          <c:y val="7.7168353955755525E-2"/>
          <c:w val="0.45083113137069286"/>
          <c:h val="0.88092688413948261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8"/>
              <c:layout>
                <c:manualLayout>
                  <c:x val="0"/>
                  <c:y val="7.8252075932978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изменения цен'!$A$22:$A$41</c:f>
              <c:strCache>
                <c:ptCount val="20"/>
                <c:pt idx="0">
                  <c:v>Говядина, кг.</c:v>
                </c:pt>
                <c:pt idx="1">
                  <c:v>Свинина, кг.</c:v>
                </c:pt>
                <c:pt idx="2">
                  <c:v>Куры, кг.</c:v>
                </c:pt>
                <c:pt idx="3">
                  <c:v>Рыба мороженая, кг.</c:v>
                </c:pt>
                <c:pt idx="4">
                  <c:v>Масло сливочное, кг.</c:v>
                </c:pt>
                <c:pt idx="5">
                  <c:v>Масло подсолнечное, кг.</c:v>
                </c:pt>
                <c:pt idx="6">
                  <c:v>Молоко паст.2,5-3,2%жир.,л.</c:v>
                </c:pt>
                <c:pt idx="7">
                  <c:v>Яйца куриные, 10 шт.</c:v>
                </c:pt>
                <c:pt idx="8">
                  <c:v>Сахар-песок, кг.</c:v>
                </c:pt>
                <c:pt idx="9">
                  <c:v>Мука пшеничная, кг.</c:v>
                </c:pt>
                <c:pt idx="10">
                  <c:v>Хлеб из ржаной муки, кг.</c:v>
                </c:pt>
                <c:pt idx="11">
                  <c:v>Рис шлифованный, кг.</c:v>
                </c:pt>
                <c:pt idx="12">
                  <c:v>Пшено, кг.</c:v>
                </c:pt>
                <c:pt idx="13">
                  <c:v>Крупа гречневая, кг.</c:v>
                </c:pt>
                <c:pt idx="14">
                  <c:v>Вермишель, кг.</c:v>
                </c:pt>
                <c:pt idx="15">
                  <c:v>Картофель, кг.</c:v>
                </c:pt>
                <c:pt idx="16">
                  <c:v>Лук репчатый, кг.</c:v>
                </c:pt>
                <c:pt idx="17">
                  <c:v>Морковь, кг.</c:v>
                </c:pt>
                <c:pt idx="18">
                  <c:v>Помидоры свежие, кг.</c:v>
                </c:pt>
                <c:pt idx="19">
                  <c:v>Водка креп. 40%, л.</c:v>
                </c:pt>
              </c:strCache>
            </c:strRef>
          </c:cat>
          <c:val>
            <c:numRef>
              <c:f>'Графики изменения цен'!$B$22:$B$41</c:f>
              <c:numCache>
                <c:formatCode>General</c:formatCode>
                <c:ptCount val="20"/>
                <c:pt idx="0">
                  <c:v>1.8</c:v>
                </c:pt>
                <c:pt idx="1">
                  <c:v>5</c:v>
                </c:pt>
                <c:pt idx="2">
                  <c:v>2.5</c:v>
                </c:pt>
                <c:pt idx="3">
                  <c:v>0.8</c:v>
                </c:pt>
                <c:pt idx="4">
                  <c:v>1.5</c:v>
                </c:pt>
                <c:pt idx="5">
                  <c:v>-0.8</c:v>
                </c:pt>
                <c:pt idx="6">
                  <c:v>-1.3</c:v>
                </c:pt>
                <c:pt idx="7">
                  <c:v>2.9</c:v>
                </c:pt>
                <c:pt idx="8">
                  <c:v>18.399999999999999</c:v>
                </c:pt>
                <c:pt idx="9">
                  <c:v>2.1</c:v>
                </c:pt>
                <c:pt idx="10">
                  <c:v>0.7</c:v>
                </c:pt>
                <c:pt idx="11">
                  <c:v>3.5</c:v>
                </c:pt>
                <c:pt idx="12">
                  <c:v>-0.5</c:v>
                </c:pt>
                <c:pt idx="13">
                  <c:v>5.5</c:v>
                </c:pt>
                <c:pt idx="14">
                  <c:v>4.9000000000000004</c:v>
                </c:pt>
                <c:pt idx="15">
                  <c:v>11.7</c:v>
                </c:pt>
                <c:pt idx="16">
                  <c:v>17.100000000000001</c:v>
                </c:pt>
                <c:pt idx="17">
                  <c:v>8.3000000000000007</c:v>
                </c:pt>
                <c:pt idx="18">
                  <c:v>14.2</c:v>
                </c:pt>
                <c:pt idx="19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212352"/>
        <c:axId val="93881856"/>
      </c:barChart>
      <c:catAx>
        <c:axId val="84212352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ru-RU"/>
          </a:p>
        </c:txPr>
        <c:crossAx val="93881856"/>
        <c:crosses val="autoZero"/>
        <c:auto val="0"/>
        <c:lblAlgn val="ctr"/>
        <c:lblOffset val="200"/>
        <c:tickLblSkip val="1"/>
        <c:noMultiLvlLbl val="0"/>
      </c:catAx>
      <c:valAx>
        <c:axId val="9388185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21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lang="ru-RU">
                <a:solidFill>
                  <a:srgbClr val="7030A0"/>
                </a:solidFill>
              </a:rPr>
              <a:t>Сахар-песок</a:t>
            </a:r>
          </a:p>
        </c:rich>
      </c:tx>
      <c:layout>
        <c:manualLayout>
          <c:xMode val="edge"/>
          <c:yMode val="edge"/>
          <c:x val="0.16319367593612399"/>
          <c:y val="3.2743285094383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439989370879038"/>
          <c:y val="0.20004931750139637"/>
          <c:w val="0.54357248965124183"/>
          <c:h val="0.74902474548909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'Регионы ЦФО'!$B$2</c:f>
              <c:strCache>
                <c:ptCount val="1"/>
                <c:pt idx="0">
                  <c:v>Сахар-песок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'Регионы ЦФО'!$A$3:$A$9</c:f>
              <c:strCache>
                <c:ptCount val="7"/>
                <c:pt idx="0">
                  <c:v>Владимирская область</c:v>
                </c:pt>
                <c:pt idx="1">
                  <c:v>Рязанская область</c:v>
                </c:pt>
                <c:pt idx="2">
                  <c:v>Смоленская область</c:v>
                </c:pt>
                <c:pt idx="3">
                  <c:v>Калужская область</c:v>
                </c:pt>
                <c:pt idx="4">
                  <c:v>Курская область</c:v>
                </c:pt>
                <c:pt idx="5">
                  <c:v>Тамбовская область</c:v>
                </c:pt>
                <c:pt idx="6">
                  <c:v>Костромская область</c:v>
                </c:pt>
              </c:strCache>
            </c:strRef>
          </c:cat>
          <c:val>
            <c:numRef>
              <c:f>'Регионы ЦФО'!$B$3:$B$9</c:f>
              <c:numCache>
                <c:formatCode>General</c:formatCode>
                <c:ptCount val="7"/>
                <c:pt idx="0">
                  <c:v>18.399999999999999</c:v>
                </c:pt>
                <c:pt idx="1">
                  <c:v>8.1999999999999993</c:v>
                </c:pt>
                <c:pt idx="2">
                  <c:v>17.100000000000001</c:v>
                </c:pt>
                <c:pt idx="3">
                  <c:v>15.8</c:v>
                </c:pt>
                <c:pt idx="4">
                  <c:v>8.1999999999999993</c:v>
                </c:pt>
                <c:pt idx="5">
                  <c:v>16</c:v>
                </c:pt>
                <c:pt idx="6">
                  <c:v>9.5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178304"/>
        <c:axId val="94185344"/>
      </c:barChart>
      <c:catAx>
        <c:axId val="94178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anchor="t" anchorCtr="0"/>
          <a:lstStyle/>
          <a:p>
            <a:pPr>
              <a:defRPr sz="1800"/>
            </a:pPr>
            <a:endParaRPr lang="ru-RU"/>
          </a:p>
        </c:txPr>
        <c:crossAx val="94185344"/>
        <c:crosses val="autoZero"/>
        <c:auto val="1"/>
        <c:lblAlgn val="ctr"/>
        <c:lblOffset val="100"/>
        <c:noMultiLvlLbl val="0"/>
      </c:catAx>
      <c:valAx>
        <c:axId val="94185344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65995659556359176"/>
              <c:y val="5.10218833060994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1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89605101188772"/>
          <c:y val="3.0149562830525469E-2"/>
        </c:manualLayout>
      </c:layout>
      <c:overlay val="0"/>
      <c:txPr>
        <a:bodyPr/>
        <a:lstStyle/>
        <a:p>
          <a:pPr>
            <a:defRPr>
              <a:solidFill>
                <a:srgbClr val="7030A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439989370879038"/>
          <c:y val="0.18630431612715079"/>
          <c:w val="0.54357248965124183"/>
          <c:h val="0.76276975794692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'Регионы ЦФО'!$C$2</c:f>
              <c:strCache>
                <c:ptCount val="1"/>
                <c:pt idx="0">
                  <c:v>Крупа гречневая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'Регионы ЦФО'!$A$3:$A$9</c:f>
              <c:strCache>
                <c:ptCount val="7"/>
                <c:pt idx="0">
                  <c:v>Владимирская область</c:v>
                </c:pt>
                <c:pt idx="1">
                  <c:v>Рязанская область</c:v>
                </c:pt>
                <c:pt idx="2">
                  <c:v>Смоленская область</c:v>
                </c:pt>
                <c:pt idx="3">
                  <c:v>Калужская область</c:v>
                </c:pt>
                <c:pt idx="4">
                  <c:v>Курская область</c:v>
                </c:pt>
                <c:pt idx="5">
                  <c:v>Тамбовская область</c:v>
                </c:pt>
                <c:pt idx="6">
                  <c:v>Костромская область</c:v>
                </c:pt>
              </c:strCache>
            </c:strRef>
          </c:cat>
          <c:val>
            <c:numRef>
              <c:f>'Регионы ЦФО'!$C$3:$C$9</c:f>
              <c:numCache>
                <c:formatCode>General</c:formatCode>
                <c:ptCount val="7"/>
                <c:pt idx="0">
                  <c:v>5.5</c:v>
                </c:pt>
                <c:pt idx="1">
                  <c:v>5.2</c:v>
                </c:pt>
                <c:pt idx="2">
                  <c:v>7.9</c:v>
                </c:pt>
                <c:pt idx="3">
                  <c:v>5</c:v>
                </c:pt>
                <c:pt idx="4">
                  <c:v>3.3</c:v>
                </c:pt>
                <c:pt idx="5">
                  <c:v>1.9</c:v>
                </c:pt>
                <c:pt idx="6">
                  <c:v>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196864"/>
        <c:axId val="94232576"/>
      </c:barChart>
      <c:catAx>
        <c:axId val="941968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4232576"/>
        <c:crosses val="autoZero"/>
        <c:auto val="1"/>
        <c:lblAlgn val="ctr"/>
        <c:lblOffset val="100"/>
        <c:tickLblSkip val="1"/>
        <c:noMultiLvlLbl val="0"/>
      </c:catAx>
      <c:valAx>
        <c:axId val="94232576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6683099270135886"/>
              <c:y val="3.902943784955209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419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6552" y="4630134"/>
            <a:ext cx="5438140" cy="3350240"/>
          </a:xfrm>
        </p:spPr>
        <p:txBody>
          <a:bodyPr/>
          <a:lstStyle/>
          <a:p>
            <a:pPr indent="360000" algn="just"/>
            <a:r>
              <a:rPr lang="ru-RU" b="1" dirty="0" smtClean="0"/>
              <a:t>Цель встречи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оценка текущей  ситуации, сложившейся на </a:t>
            </a:r>
            <a:r>
              <a:rPr lang="ru-RU" smtClean="0"/>
              <a:t>потребительском рынке, </a:t>
            </a:r>
            <a:r>
              <a:rPr lang="ru-RU" dirty="0" smtClean="0"/>
              <a:t>разъяснение методологии Росстата по наблюдению за потребительскими ценами и </a:t>
            </a:r>
            <a:r>
              <a:rPr lang="ru-RU" smtClean="0"/>
              <a:t>расчету ИПЦ.</a:t>
            </a:r>
            <a:endParaRPr lang="ru-RU" dirty="0" smtClean="0"/>
          </a:p>
          <a:p>
            <a:pPr indent="360000" algn="just"/>
            <a:r>
              <a:rPr lang="ru-RU" b="1" dirty="0" smtClean="0"/>
              <a:t>ИПЦ – важнейший показатель, характеризующий инфляционные процессы  в стране. </a:t>
            </a:r>
            <a:endParaRPr lang="ru-RU" b="1" dirty="0"/>
          </a:p>
          <a:p>
            <a:pPr indent="360000" algn="just"/>
            <a:r>
              <a:rPr lang="ru-RU" b="1" dirty="0" smtClean="0"/>
              <a:t>ИПЦ </a:t>
            </a:r>
            <a:r>
              <a:rPr lang="ru-RU" dirty="0" smtClean="0"/>
              <a:t>может </a:t>
            </a:r>
            <a:r>
              <a:rPr lang="ru-RU" b="1" dirty="0" smtClean="0"/>
              <a:t>применяться  для осуществления</a:t>
            </a:r>
            <a:r>
              <a:rPr lang="ru-RU" dirty="0" smtClean="0"/>
              <a:t> государственной финансовой и  денежно-кредитной политики, изучения динамики социально-экономических явлений, анализа и прогноза ценовых процессов в экономике.</a:t>
            </a:r>
          </a:p>
          <a:p>
            <a:pPr indent="360000" algn="just"/>
            <a:r>
              <a:rPr lang="ru-RU" dirty="0" smtClean="0"/>
              <a:t>Росстат </a:t>
            </a:r>
            <a:r>
              <a:rPr lang="ru-RU" b="1" dirty="0" smtClean="0"/>
              <a:t>не занимается прогнозированием ценовых процессов</a:t>
            </a:r>
            <a:r>
              <a:rPr lang="ru-RU" dirty="0" smtClean="0"/>
              <a:t>,</a:t>
            </a:r>
            <a:r>
              <a:rPr lang="ru-RU" baseline="0" dirty="0" smtClean="0"/>
              <a:t> а </a:t>
            </a:r>
            <a:r>
              <a:rPr lang="ru-RU" b="1" baseline="0" dirty="0" smtClean="0"/>
              <a:t>фиксирует текущую ситуацию с потребительскими ценами</a:t>
            </a:r>
            <a:r>
              <a:rPr lang="ru-RU" baseline="0" dirty="0" smtClean="0"/>
              <a:t>.</a:t>
            </a:r>
            <a:endParaRPr lang="ru-RU" dirty="0" smtClean="0"/>
          </a:p>
          <a:p>
            <a:pPr indent="360000" algn="just"/>
            <a:r>
              <a:rPr lang="ru-RU" b="1" dirty="0" smtClean="0"/>
              <a:t>Наблюдение за ценами и расчет ИПЦ  осуществляется ежемесячно </a:t>
            </a:r>
            <a:r>
              <a:rPr lang="ru-RU" dirty="0" smtClean="0"/>
              <a:t>в рамках Федерального плана статистических работ, утвержденного распоряжением Правительства РФ от 06 мая 2008 г. №671-р.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1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Россия по количеству товаров (услуг)- представителей в Наборе</a:t>
            </a:r>
            <a:r>
              <a:rPr lang="ru-RU" b="1" baseline="0" dirty="0" smtClean="0"/>
              <a:t> </a:t>
            </a:r>
            <a:r>
              <a:rPr lang="ru-RU" baseline="0" dirty="0" smtClean="0"/>
              <a:t>для наблюдения за потребительскими ценами </a:t>
            </a:r>
            <a:r>
              <a:rPr lang="ru-RU" b="1" baseline="0" dirty="0" smtClean="0"/>
              <a:t>занимает «золотую середину» - 520 позици</a:t>
            </a:r>
            <a:r>
              <a:rPr lang="ru-RU" baseline="0" dirty="0" smtClean="0"/>
              <a:t>й, наряду с такими странами как </a:t>
            </a:r>
            <a:r>
              <a:rPr lang="ru-RU" b="1" baseline="0" dirty="0" smtClean="0"/>
              <a:t>Казахстан (508), Латвия (516</a:t>
            </a:r>
            <a:r>
              <a:rPr lang="ru-RU" baseline="0" dirty="0" smtClean="0"/>
              <a:t>).</a:t>
            </a:r>
          </a:p>
          <a:p>
            <a:pPr indent="360000"/>
            <a:r>
              <a:rPr lang="ru-RU" b="1" baseline="0" dirty="0" smtClean="0"/>
              <a:t>Наименьшее количество </a:t>
            </a:r>
            <a:r>
              <a:rPr lang="ru-RU" dirty="0" smtClean="0"/>
              <a:t>товаров (услуг)- представителей в Наборе</a:t>
            </a:r>
            <a:r>
              <a:rPr lang="ru-RU" baseline="0" dirty="0" smtClean="0"/>
              <a:t> таких стран, как </a:t>
            </a:r>
            <a:r>
              <a:rPr lang="ru-RU" b="1" baseline="0" dirty="0" smtClean="0"/>
              <a:t>Болгария (124), Сингапур (152), Сейшельские острова (162</a:t>
            </a:r>
            <a:r>
              <a:rPr lang="ru-RU" baseline="0" dirty="0" smtClean="0"/>
              <a:t>),</a:t>
            </a:r>
          </a:p>
          <a:p>
            <a:pPr indent="360000"/>
            <a:r>
              <a:rPr lang="ru-RU" b="1" baseline="0" dirty="0" smtClean="0"/>
              <a:t>Наибольшее количество </a:t>
            </a:r>
            <a:r>
              <a:rPr lang="ru-RU" baseline="0" dirty="0" smtClean="0"/>
              <a:t>у </a:t>
            </a:r>
            <a:r>
              <a:rPr lang="ru-RU" b="1" baseline="0" dirty="0" smtClean="0"/>
              <a:t>Израиля (1357), Республики Молдова (1200), Швейцарии (1100).</a:t>
            </a:r>
            <a:endParaRPr lang="ru-RU" b="1" baseline="0" dirty="0"/>
          </a:p>
        </p:txBody>
      </p:sp>
    </p:spTree>
    <p:extLst>
      <p:ext uri="{BB962C8B-B14F-4D97-AF65-F5344CB8AC3E}">
        <p14:creationId xmlns:p14="http://schemas.microsoft.com/office/powerpoint/2010/main" val="397182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778133"/>
          </a:xfrm>
        </p:spPr>
        <p:txBody>
          <a:bodyPr/>
          <a:lstStyle/>
          <a:p>
            <a:pPr indent="360000" algn="l"/>
            <a:r>
              <a:rPr lang="ru-RU" b="1" u="none" dirty="0" smtClean="0">
                <a:solidFill>
                  <a:schemeClr val="tx2"/>
                </a:solidFill>
                <a:latin typeface="Calibri" panose="020F0502020204030204" pitchFamily="34" charset="0"/>
              </a:rPr>
              <a:t>Как отбираются города</a:t>
            </a:r>
            <a:r>
              <a:rPr lang="ru-RU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для наблюдения за потребительскими ценами</a:t>
            </a:r>
            <a:r>
              <a:rPr lang="en-US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?</a:t>
            </a:r>
          </a:p>
          <a:p>
            <a:pPr indent="360000" algn="l"/>
            <a:r>
              <a:rPr lang="ru-RU" b="0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Прежде всего </a:t>
            </a:r>
            <a:r>
              <a:rPr lang="ru-RU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в выборку попадают центры субъектов РФ</a:t>
            </a:r>
            <a:r>
              <a:rPr lang="ru-RU" b="0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ru-RU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остальные города</a:t>
            </a:r>
            <a:r>
              <a:rPr lang="ru-RU" b="0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а их может быть от 1 до 15-и, должны быть представительными с точки зрения социально-экономического положения региона, не должны быть близко расположены к территориальному центру и друг другу и не должны иметь сходный уровень цен.</a:t>
            </a:r>
          </a:p>
          <a:p>
            <a:pPr indent="360000" algn="l"/>
            <a:r>
              <a:rPr lang="ru-RU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Доля городского населения отобранных в субъекте городов должна быть не менее 35% всего городского населения субъекта РФ.</a:t>
            </a:r>
          </a:p>
          <a:p>
            <a:pPr indent="360000" algn="l"/>
            <a:r>
              <a:rPr lang="ru-RU" b="0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Во Владимирской области наблюдение за ценами ведется в четырех городах: </a:t>
            </a:r>
            <a:r>
              <a:rPr lang="ru-RU" b="1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Владимир, Муром, Ковров, Гусь-Хрустальный</a:t>
            </a:r>
            <a:r>
              <a:rPr lang="ru-RU" b="0" u="non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ru-RU" b="0" u="none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отбираются организации торговли и сферы</a:t>
            </a:r>
            <a:r>
              <a:rPr lang="ru-RU" b="1" baseline="0" dirty="0" smtClean="0"/>
              <a:t> услуг</a:t>
            </a:r>
            <a:r>
              <a:rPr lang="en-US" b="1" baseline="0" dirty="0" smtClean="0"/>
              <a:t>?</a:t>
            </a:r>
          </a:p>
          <a:p>
            <a:pPr indent="360000"/>
            <a:r>
              <a:rPr lang="ru-RU" baseline="0" dirty="0" smtClean="0"/>
              <a:t>Отбор базовых организаций за ценами проводится специалистами ТОГС в каждом городе, где организовано наблюдение за потребительскими ценами.</a:t>
            </a:r>
          </a:p>
          <a:p>
            <a:pPr indent="360000"/>
            <a:r>
              <a:rPr lang="ru-RU" b="1" baseline="0" dirty="0" smtClean="0"/>
              <a:t>Основные требования при отборе</a:t>
            </a:r>
            <a:r>
              <a:rPr lang="ru-RU" baseline="0" dirty="0" smtClean="0"/>
              <a:t>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Регулярность реализации отобранных для наблюдения товаров и видов услуг в базовых организациях;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Включение в наблюдение организаций всех форм собственности и организационно-правовых форм;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Включение в наблюдение городских розничных рынков, ярмарок и мест предоставления услуг, в </a:t>
            </a:r>
            <a:r>
              <a:rPr lang="ru-RU" baseline="0" dirty="0" err="1" smtClean="0"/>
              <a:t>в</a:t>
            </a:r>
            <a:r>
              <a:rPr lang="ru-RU" baseline="0" dirty="0" smtClean="0"/>
              <a:t> которых торговля осуществляется, как правило, физическими лицами, в частности предпринимателями без образования юридического лица;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Организации должны располагаться как в центральной части города, так и на окраинах;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Уровень цен в отобранных организациях должен быть рассчитан на массового потребителя, цены могут быть несколько выше или ниже среднего уровня цен, но не в 2-3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1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alibri" panose="020F0502020204030204" pitchFamily="34" charset="0"/>
              </a:rPr>
              <a:t>Общее количество наблюдаемых организаций торговли и сферы услуг</a:t>
            </a:r>
            <a:r>
              <a:rPr lang="ru-RU" sz="1200" b="0" dirty="0" smtClean="0">
                <a:latin typeface="Calibri" panose="020F0502020204030204" pitchFamily="34" charset="0"/>
              </a:rPr>
              <a:t> в 2019 году по РФ составило 76600, по Владимирской области – 1383, из них:</a:t>
            </a:r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Calibri" panose="020F0502020204030204" pitchFamily="34" charset="0"/>
                <a:cs typeface="Calibri" pitchFamily="34" charset="0"/>
              </a:rPr>
              <a:t>Магазинов  - 40600 по РФ и 975 по Владимирской области;</a:t>
            </a:r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Calibri" panose="020F0502020204030204" pitchFamily="34" charset="0"/>
                <a:cs typeface="Calibri" pitchFamily="34" charset="0"/>
              </a:rPr>
              <a:t>Рынков – 900 по РФ, 7</a:t>
            </a:r>
            <a:r>
              <a:rPr lang="ru-RU" sz="1200" b="0" baseline="0" dirty="0" smtClean="0">
                <a:latin typeface="Calibri" panose="020F0502020204030204" pitchFamily="34" charset="0"/>
                <a:cs typeface="Calibri" pitchFamily="34" charset="0"/>
              </a:rPr>
              <a:t> – по Владимирской области;</a:t>
            </a:r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latin typeface="Calibri" panose="020F0502020204030204" pitchFamily="34" charset="0"/>
                <a:cs typeface="Calibri" pitchFamily="34" charset="0"/>
              </a:rPr>
              <a:t>Организаций сферы услуг – 33100 по РФ, 364 – по Владимирской области;</a:t>
            </a:r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latin typeface="Calibri" panose="020F0502020204030204" pitchFamily="34" charset="0"/>
                <a:cs typeface="Calibri" pitchFamily="34" charset="0"/>
              </a:rPr>
              <a:t>АЗС – 2000 – по РФ, 37 – по Владимирской области.</a:t>
            </a:r>
            <a:r>
              <a:rPr lang="ru-RU" sz="1200" b="0" dirty="0" smtClean="0"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pPr indent="360000"/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72209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Наблюдение за</a:t>
            </a:r>
            <a:r>
              <a:rPr lang="ru-RU" b="1" baseline="0" dirty="0" smtClean="0"/>
              <a:t> потребительскими ценами </a:t>
            </a:r>
            <a:r>
              <a:rPr lang="ru-RU" baseline="0" dirty="0" smtClean="0"/>
              <a:t>ведется Росстатом и его Территориальными органами в </a:t>
            </a:r>
            <a:r>
              <a:rPr lang="ru-RU" b="1" baseline="0" dirty="0" smtClean="0"/>
              <a:t>ежемесячном и еженедельном режиме.</a:t>
            </a:r>
          </a:p>
          <a:p>
            <a:pPr indent="360000"/>
            <a:r>
              <a:rPr lang="ru-RU" b="1" baseline="0" dirty="0" smtClean="0"/>
              <a:t>Цель ежемесячного наблюдения </a:t>
            </a:r>
            <a:r>
              <a:rPr lang="ru-RU" baseline="0" dirty="0" smtClean="0"/>
              <a:t>– расчет средних цен и ИПЦ, </a:t>
            </a:r>
            <a:r>
              <a:rPr lang="ru-RU" b="1" baseline="0" dirty="0" smtClean="0"/>
              <a:t>еженедельное наблюдение</a:t>
            </a:r>
            <a:r>
              <a:rPr lang="ru-RU" baseline="0" dirty="0" smtClean="0"/>
              <a:t> позволяет сделать оценку ИПЦ и отражает общую тенденцию цен на потребительском рынке в отчетном периоде.</a:t>
            </a:r>
          </a:p>
          <a:p>
            <a:pPr indent="360000"/>
            <a:r>
              <a:rPr lang="ru-RU" b="1" baseline="0" dirty="0" smtClean="0"/>
              <a:t>Количество наблюдаемых товаров </a:t>
            </a:r>
            <a:r>
              <a:rPr lang="ru-RU" baseline="0" dirty="0" smtClean="0"/>
              <a:t>и услуг в ежемесячном наблюдении равно 520-и. Еженедельно наблюдаются только 67 товаров и услуг, в основном это товары первой необходимости продукты питания, из непродовольственных товаров – мыло, спички, сигареты с фильтром отечественные, бензин автомобильный и дизельное топливо, некоторые коммунальные услуги и плата за проезд в автобусе и троллейбусе.  </a:t>
            </a:r>
          </a:p>
          <a:p>
            <a:pPr indent="360000"/>
            <a:r>
              <a:rPr lang="ru-RU" baseline="0" dirty="0" smtClean="0"/>
              <a:t>Наблюдение за потребительскими ценами осуществляется в обоих режимах в 282-х городах по РФ в целом и в 4 – х городах Владимирской области.</a:t>
            </a:r>
          </a:p>
          <a:p>
            <a:pPr indent="360000"/>
            <a:r>
              <a:rPr lang="ru-RU" b="1" baseline="0" dirty="0" smtClean="0"/>
              <a:t>Официальная статистическая информация</a:t>
            </a:r>
            <a:r>
              <a:rPr lang="ru-RU" baseline="0" dirty="0" smtClean="0"/>
              <a:t> об индексах потребительских цен и средних ценах на товары и услуги, потребляемые населением,  </a:t>
            </a:r>
            <a:r>
              <a:rPr lang="ru-RU" b="1" baseline="0" dirty="0" smtClean="0"/>
              <a:t>публикуется на сайте Росстата и сайтах территориальных органов ежемесячно</a:t>
            </a:r>
            <a:r>
              <a:rPr lang="ru-RU" baseline="0" dirty="0" smtClean="0"/>
              <a:t> на 6-ой рабочий день после отчетного периода и </a:t>
            </a:r>
            <a:r>
              <a:rPr lang="ru-RU" b="1" baseline="0" dirty="0" smtClean="0"/>
              <a:t>еженедельно</a:t>
            </a:r>
            <a:r>
              <a:rPr lang="ru-RU" baseline="0" dirty="0" smtClean="0"/>
              <a:t> по средам после 16.00ч., а также ежемесячная информация загружается в базу данных ЕМИСС (Единая межведомственная информационная система).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По данным ежемесячного наблюдения за</a:t>
            </a:r>
            <a:r>
              <a:rPr lang="ru-RU" b="1" baseline="0" dirty="0" smtClean="0"/>
              <a:t> два месяца 2020 года </a:t>
            </a:r>
            <a:r>
              <a:rPr lang="ru-RU" baseline="0" dirty="0" smtClean="0"/>
              <a:t>зафиксирован </a:t>
            </a:r>
            <a:r>
              <a:rPr lang="ru-RU" b="1" baseline="0" dirty="0" smtClean="0"/>
              <a:t>незначительный прирост цен на продовольственные товары </a:t>
            </a:r>
            <a:r>
              <a:rPr lang="ru-RU" baseline="0" dirty="0" smtClean="0"/>
              <a:t>в целом на 1,7%, на отдельные виды товаров, такие как крупа гречневая (3%), крупа манная и мука пшеничная (2,1%), молоко и молочная продукция (1,7%), макаронные изделия (1,2%), масло сливочное (0,9%). </a:t>
            </a:r>
            <a:r>
              <a:rPr lang="ru-RU" b="1" baseline="0" dirty="0" smtClean="0"/>
              <a:t>При этом снижаются цены</a:t>
            </a:r>
            <a:r>
              <a:rPr lang="ru-RU" baseline="0" dirty="0" smtClean="0"/>
              <a:t> на яйца куриные (-8,7%), пшено (-8,9%), масло подсолнечное и сахарный песок (-1,9%), рис (-1,5%). </a:t>
            </a:r>
            <a:endParaRPr lang="ru-RU" dirty="0" smtClean="0"/>
          </a:p>
          <a:p>
            <a:pPr indent="360000"/>
            <a:r>
              <a:rPr lang="ru-RU" b="1" dirty="0" smtClean="0"/>
              <a:t>На текущий</a:t>
            </a:r>
            <a:r>
              <a:rPr lang="ru-RU" b="1" baseline="0" dirty="0" smtClean="0"/>
              <a:t> момент </a:t>
            </a:r>
            <a:r>
              <a:rPr lang="ru-RU" b="1" baseline="0" dirty="0" err="1" smtClean="0"/>
              <a:t>Владимирстат</a:t>
            </a:r>
            <a:r>
              <a:rPr lang="ru-RU" b="1" baseline="0" dirty="0" smtClean="0"/>
              <a:t> располагает сведениями об изменении средних цен на товары и услуги по результатам еженедельного наблюдения за ценами</a:t>
            </a:r>
            <a:r>
              <a:rPr lang="ru-RU" baseline="0" dirty="0" smtClean="0"/>
              <a:t>. Информация за март 2020 года будет опубликована на 6-ой рабочий день после отчетного периода, т.е. не ранее 8 апреля. Оценим изменение средних цен на отдельные виды продовольственных товаров со 2 по 23 марта 2020 года.</a:t>
            </a:r>
          </a:p>
          <a:p>
            <a:pPr indent="360000"/>
            <a:r>
              <a:rPr lang="ru-RU" dirty="0" smtClean="0"/>
              <a:t>Итак, с начала марта 2020 года выросла средняя цена на сахарный песок (18,4%), крупу гречневую (5,5%), свинину (5%), вермишель (4,9), рис шлифованный</a:t>
            </a:r>
            <a:r>
              <a:rPr lang="ru-RU" baseline="0" dirty="0" smtClean="0"/>
              <a:t> (3,5</a:t>
            </a:r>
            <a:r>
              <a:rPr lang="ru-RU" dirty="0" smtClean="0"/>
              <a:t> %), яйца куриные (2,9%),  муку пшеничную (2,1%), кур (2,5%), говядину </a:t>
            </a:r>
            <a:r>
              <a:rPr lang="ru-RU" smtClean="0"/>
              <a:t>(1,8</a:t>
            </a:r>
            <a:r>
              <a:rPr lang="ru-RU" dirty="0" smtClean="0"/>
              <a:t>%),</a:t>
            </a:r>
            <a:r>
              <a:rPr lang="ru-RU" baseline="0" dirty="0" smtClean="0"/>
              <a:t> </a:t>
            </a:r>
            <a:r>
              <a:rPr lang="ru-RU" dirty="0" smtClean="0"/>
              <a:t>масло</a:t>
            </a:r>
            <a:r>
              <a:rPr lang="ru-RU" baseline="0" dirty="0" smtClean="0"/>
              <a:t> сливочное (1,5%).  Зафиксировано сезонное повышение цен на плодоовощную продукцию: лук репчатый (17,1%), картофель (11,7%), морковь (8,3%).</a:t>
            </a:r>
          </a:p>
          <a:p>
            <a:pPr indent="360000"/>
            <a:r>
              <a:rPr lang="ru-RU" baseline="0" dirty="0" smtClean="0"/>
              <a:t>При этом наблюдается снижение цен на молоко (-1,3%), масло подсолнечное (-0,8%), пшено (-0,5%).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Сравним изменение  средних цен на Сахарный песок и Крупу гречневую по отдельным субъектам ЦФО с 2 по 23 марта 2020 года (еженедельная оценка).</a:t>
            </a:r>
          </a:p>
          <a:p>
            <a:pPr indent="360000"/>
            <a:r>
              <a:rPr lang="ru-RU" dirty="0" smtClean="0"/>
              <a:t>Во Владимирской области </a:t>
            </a:r>
            <a:r>
              <a:rPr lang="ru-RU" b="1" dirty="0" smtClean="0"/>
              <a:t>наблюдается высокий</a:t>
            </a:r>
            <a:r>
              <a:rPr lang="ru-RU" b="1" baseline="0" dirty="0" smtClean="0"/>
              <a:t> прирост средней цены на сахарный песок </a:t>
            </a:r>
            <a:r>
              <a:rPr lang="ru-RU" baseline="0" dirty="0" smtClean="0"/>
              <a:t>(18,4%) по сравнению с другими регионами ЦФО, минимальный прирост цены на сахарный песок в Рязанской и Курской областях (8,2%).</a:t>
            </a:r>
          </a:p>
          <a:p>
            <a:pPr indent="360000"/>
            <a:r>
              <a:rPr lang="ru-RU" b="1" baseline="0" dirty="0" smtClean="0"/>
              <a:t>Наибольший прирост средней цены на крупу гречневую зафиксирован </a:t>
            </a:r>
            <a:r>
              <a:rPr lang="ru-RU" baseline="0" dirty="0" smtClean="0"/>
              <a:t>в Смоленской области (7,9%), наименьший  - в Костромской области (1,3%). Во Владимирской области цены на крупу гречневую с 2 по 23 марта 2020 года выросли на 5,5%.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Сравним изменение  средних цен на Муку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пшеничную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Соль по отдельным субъектам ЦФО с 2 по 23 марта 2020 года (еженедельная оценка).</a:t>
            </a:r>
          </a:p>
          <a:p>
            <a:pPr indent="360000"/>
            <a:r>
              <a:rPr lang="ru-RU" dirty="0" smtClean="0"/>
              <a:t>В Калужской области </a:t>
            </a:r>
            <a:r>
              <a:rPr lang="ru-RU" b="1" dirty="0" smtClean="0"/>
              <a:t>наблюдается  </a:t>
            </a:r>
            <a:r>
              <a:rPr lang="ru-RU" b="1" baseline="0" dirty="0" smtClean="0"/>
              <a:t>прирост средней цены на муку пшеничную </a:t>
            </a:r>
            <a:r>
              <a:rPr lang="ru-RU" baseline="0" dirty="0" smtClean="0"/>
              <a:t>(4,7%), во Владимирской области (2,1). В Рязанской области зафиксировано снижение средней цены на муку пшеничную (-1,1%).</a:t>
            </a:r>
          </a:p>
          <a:p>
            <a:pPr indent="360000"/>
            <a:r>
              <a:rPr lang="ru-RU" b="1" baseline="0" dirty="0" smtClean="0"/>
              <a:t>Средняя цена на соль пищевую наиболее выросла в Курской области (5,2%), наименьший прирост во Владимирской области (0,2%). </a:t>
            </a:r>
            <a:r>
              <a:rPr lang="ru-RU" b="0" baseline="0" dirty="0" smtClean="0"/>
              <a:t>В Калужской области наблюдается снижение средней цены на соль на 0,4%.</a:t>
            </a:r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По данным ежемесячного наблюдения за</a:t>
            </a:r>
            <a:r>
              <a:rPr lang="ru-RU" b="1" baseline="0" dirty="0" smtClean="0"/>
              <a:t> два месяца 2020 года </a:t>
            </a:r>
            <a:r>
              <a:rPr lang="ru-RU" baseline="0" dirty="0" smtClean="0"/>
              <a:t>зафиксирован </a:t>
            </a:r>
            <a:r>
              <a:rPr lang="ru-RU" b="1" baseline="0" dirty="0" smtClean="0"/>
              <a:t>незначительный прирост цен на отдельные группы непродовольственных товаров</a:t>
            </a:r>
            <a:r>
              <a:rPr lang="ru-RU" baseline="0" dirty="0" smtClean="0"/>
              <a:t>, такие как медикаменты (1%), электротовары и другие бытовые приборы (0,7%), бензин автомобильный (0,6%). </a:t>
            </a:r>
            <a:r>
              <a:rPr lang="ru-RU" b="1" baseline="0" dirty="0" smtClean="0"/>
              <a:t>При этом снижаются цены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телерадиотовары</a:t>
            </a:r>
            <a:r>
              <a:rPr lang="ru-RU" baseline="0" dirty="0" smtClean="0"/>
              <a:t> (-1,4%), строительные материалы (-0,7%), трикотажные изделия (-0,6%), моющие чистящие средства (-0,5%). </a:t>
            </a:r>
            <a:endParaRPr lang="ru-RU" dirty="0" smtClean="0"/>
          </a:p>
          <a:p>
            <a:pPr indent="360000"/>
            <a:r>
              <a:rPr lang="ru-RU" b="1" baseline="0" dirty="0" smtClean="0"/>
              <a:t>Оценим изменение средних цен на отдельные группы непродовольственных товаров с 2 по 23 марта 2020 года.</a:t>
            </a:r>
          </a:p>
          <a:p>
            <a:pPr indent="360000"/>
            <a:r>
              <a:rPr lang="ru-RU" dirty="0" smtClean="0"/>
              <a:t>Итак, с начала марта 2020 года выросла средняя цена на телевизор цветного изображения (6,1%), сигареты</a:t>
            </a:r>
            <a:r>
              <a:rPr lang="ru-RU" baseline="0" dirty="0" smtClean="0"/>
              <a:t> с фильтром отечественные </a:t>
            </a:r>
            <a:r>
              <a:rPr lang="ru-RU" dirty="0" smtClean="0"/>
              <a:t>(1,7%), легковой автомобиль иностранный (1,4%).</a:t>
            </a:r>
            <a:r>
              <a:rPr lang="ru-RU" baseline="0" dirty="0" smtClean="0"/>
              <a:t> Снизилась средняя цена на мыло хозяйственное (-1,3%) и порошок стиральный (-0,5%).</a:t>
            </a:r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ежемесячного наблюдения за два месяца 2020 года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зафиксирован п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рирост цен на отдельные группы и виды услуг,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такие как обращение с твердыми коммунальными отходами (11,6%), санаторно-оздоровительные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(7%), содержание и ремонт жилья (5,6%), услуги ЖК, ЖСК, ТСЖ (5,1%), плата за жилье в домах государственного и муниципального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жилых фондов (4,9%).</a:t>
            </a:r>
          </a:p>
          <a:p>
            <a:pPr indent="36000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снижаются цены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услуги организаций культуры на 4%, зарубежного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туризма (-2,1%).</a:t>
            </a:r>
          </a:p>
          <a:p>
            <a:pPr indent="36000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еженедельной оценке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начала марта 2020 года выросла средняя цена платы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жилье в домах государственного и муниципального жилых фондов на 0,9%, остальные тарифы на коммунальные услуги не изменились.</a:t>
            </a:r>
          </a:p>
        </p:txBody>
      </p:sp>
    </p:spTree>
    <p:extLst>
      <p:ext uri="{BB962C8B-B14F-4D97-AF65-F5344CB8AC3E}">
        <p14:creationId xmlns:p14="http://schemas.microsoft.com/office/powerpoint/2010/main" val="255358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 основе расчета ИПЦ лежит «Официальная </a:t>
            </a:r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статистическая методология 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организации статистического наблюдения за потребительскими ценами на товары и услуги и расчета индексов потребительских цен</a:t>
            </a:r>
            <a:r>
              <a:rPr lang="ru-RU" dirty="0" smtClean="0"/>
              <a:t>», утв. Приказом Росстата №734 от 30.12.2014г.</a:t>
            </a:r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Официальная</a:t>
            </a:r>
            <a:r>
              <a:rPr lang="ru-RU" baseline="0" dirty="0" smtClean="0"/>
              <a:t> статистическая методология </a:t>
            </a:r>
            <a:r>
              <a:rPr lang="ru-RU" b="1" baseline="0" dirty="0" smtClean="0"/>
              <a:t>подготовлена с учетом рекомендаций</a:t>
            </a:r>
            <a:r>
              <a:rPr lang="ru-RU" baseline="0" dirty="0" smtClean="0"/>
              <a:t>, изложенных в «Резолюции об индексах потребительских цен»,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принятой на 17-ой Международной конференции статистиков труда, созванной Административным советом МОТ в г. Женеве, а также </a:t>
            </a:r>
            <a:r>
              <a:rPr lang="ru-RU" dirty="0" smtClean="0"/>
              <a:t>в «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Руководстве по индексам потребительских цен»,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разработанном ведущими международными организациями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МОТ, МВФ, Всемирным банком, </a:t>
            </a:r>
            <a:r>
              <a:rPr lang="ru-RU" sz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Евростатом</a:t>
            </a:r>
            <a:r>
              <a:rPr lang="ru-RU" sz="12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904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Официальная статистическая информация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о средних потребительских ценах и ИПЦ публикуется ежемесячно и еженедельно на сайте Росстата и сайтах территориальных органов, а также в ЕМИСС (единой межведомственной информационно-статистической системы)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с ежемесячной периодичностью.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55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49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Что такое ИПЦ</a:t>
            </a:r>
            <a:r>
              <a:rPr lang="en-US" b="1" dirty="0" smtClean="0"/>
              <a:t> ?</a:t>
            </a:r>
            <a:endParaRPr lang="ru-RU" b="1" dirty="0" smtClean="0"/>
          </a:p>
          <a:p>
            <a:pPr indent="360000"/>
            <a:r>
              <a:rPr lang="ru-RU" dirty="0" smtClean="0"/>
              <a:t>Как</a:t>
            </a:r>
            <a:r>
              <a:rPr lang="ru-RU" baseline="0" dirty="0" smtClean="0"/>
              <a:t> отмечалось ранее, </a:t>
            </a:r>
            <a:r>
              <a:rPr lang="ru-RU" sz="1200" b="0" dirty="0" smtClean="0">
                <a:latin typeface="Calibri" pitchFamily="34" charset="0"/>
              </a:rPr>
              <a:t>Индекс потребительских цен (ИПЦ) - показатель,</a:t>
            </a:r>
            <a:r>
              <a:rPr lang="ru-RU" sz="1200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200" b="0" dirty="0" smtClean="0">
                <a:latin typeface="Calibri" pitchFamily="34" charset="0"/>
              </a:rPr>
              <a:t>характеризующий</a:t>
            </a:r>
            <a:r>
              <a:rPr lang="ru-RU" sz="1200" b="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инфляционные процессы в стране.</a:t>
            </a:r>
          </a:p>
          <a:p>
            <a:pPr indent="360000"/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Инфляция – это устойчивый рост цен. Дефляция  - устойчивое снижение цен.</a:t>
            </a:r>
          </a:p>
          <a:p>
            <a:pPr indent="360000"/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Инфляция</a:t>
            </a:r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 (дефляция)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рассчитывается как прирост</a:t>
            </a:r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 ИПЦ.</a:t>
            </a:r>
          </a:p>
          <a:p>
            <a:pPr indent="360000"/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ИПЦ характеризует изменение во времени</a:t>
            </a:r>
            <a:r>
              <a:rPr lang="ru-RU" sz="1200" b="1" baseline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общего уровня цен</a:t>
            </a:r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 на товары и услуги, приобретаемые населением, он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измеряет</a:t>
            </a:r>
            <a:r>
              <a:rPr lang="ru-RU" sz="1200" b="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отношение </a:t>
            </a:r>
            <a:r>
              <a:rPr lang="ru-RU" sz="1200" b="1" baseline="0" dirty="0" smtClean="0">
                <a:solidFill>
                  <a:srgbClr val="FF0000"/>
                </a:solidFill>
                <a:latin typeface="Calibri" pitchFamily="34" charset="0"/>
              </a:rPr>
              <a:t>стоимости фиксированного перечня товаров и слуг </a:t>
            </a:r>
            <a:r>
              <a:rPr lang="ru-RU" sz="1200" b="0" baseline="0" dirty="0" smtClean="0">
                <a:solidFill>
                  <a:srgbClr val="FF0000"/>
                </a:solidFill>
                <a:latin typeface="Calibri" pitchFamily="34" charset="0"/>
              </a:rPr>
              <a:t>в ценах </a:t>
            </a:r>
            <a:r>
              <a:rPr lang="ru-RU" sz="1200" b="1" baseline="0" dirty="0" smtClean="0">
                <a:solidFill>
                  <a:srgbClr val="FF0000"/>
                </a:solidFill>
                <a:latin typeface="Calibri" pitchFamily="34" charset="0"/>
              </a:rPr>
              <a:t>текущего периода </a:t>
            </a:r>
            <a:r>
              <a:rPr lang="ru-RU" sz="1200" b="0" baseline="0" dirty="0" smtClean="0">
                <a:solidFill>
                  <a:srgbClr val="FF0000"/>
                </a:solidFill>
                <a:latin typeface="Calibri" pitchFamily="34" charset="0"/>
              </a:rPr>
              <a:t>к его стоимости в ценах </a:t>
            </a:r>
            <a:r>
              <a:rPr lang="ru-RU" sz="1200" b="1" baseline="0" dirty="0" smtClean="0">
                <a:solidFill>
                  <a:srgbClr val="FF0000"/>
                </a:solidFill>
                <a:latin typeface="Calibri" pitchFamily="34" charset="0"/>
              </a:rPr>
              <a:t>предыдущего (базисного) периода</a:t>
            </a:r>
            <a:r>
              <a:rPr lang="ru-RU" sz="1200" b="0" baseline="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sz="1200" b="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l"/>
            <a:endParaRPr lang="en-US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4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Отсюда и различные виды ИПЦ</a:t>
            </a:r>
            <a:r>
              <a:rPr lang="en-US" b="1" dirty="0" smtClean="0"/>
              <a:t> – </a:t>
            </a:r>
            <a:r>
              <a:rPr lang="ru-RU" b="1" dirty="0" smtClean="0"/>
              <a:t>в</a:t>
            </a:r>
            <a:r>
              <a:rPr lang="ru-RU" b="1" baseline="0" dirty="0" smtClean="0"/>
              <a:t> зависимости от базисного периода</a:t>
            </a:r>
            <a:r>
              <a:rPr lang="ru-RU" b="1" dirty="0" smtClean="0"/>
              <a:t> </a:t>
            </a:r>
            <a:r>
              <a:rPr lang="ru-RU" dirty="0" smtClean="0"/>
              <a:t>:</a:t>
            </a:r>
            <a:r>
              <a:rPr lang="ru-RU" baseline="0" dirty="0" smtClean="0"/>
              <a:t> к предыдущему месяцу, к декабрю предыдущего года, к соответствующему месяцу предыдущего года, к соответствующему периоду предыдущего года.</a:t>
            </a:r>
          </a:p>
          <a:p>
            <a:pPr indent="360000"/>
            <a:r>
              <a:rPr lang="ru-RU" b="1" baseline="0" dirty="0" smtClean="0"/>
              <a:t>Например</a:t>
            </a:r>
            <a:r>
              <a:rPr lang="ru-RU" baseline="0" dirty="0" smtClean="0"/>
              <a:t>, ИПЦ к предыдущему месяцу характеризует изменение общего уровня цен на товары и услуги, приобретаемые населением за  месяц. </a:t>
            </a:r>
            <a:r>
              <a:rPr lang="ru-RU" b="1" baseline="0" dirty="0" smtClean="0"/>
              <a:t>ИПЦ к декабрю предыдущего года </a:t>
            </a:r>
            <a:r>
              <a:rPr lang="ru-RU" baseline="0" dirty="0" smtClean="0"/>
              <a:t>характеризует изменение общего уровня цен на товары и услуги </a:t>
            </a:r>
            <a:r>
              <a:rPr lang="ru-RU" b="1" baseline="0" dirty="0" smtClean="0"/>
              <a:t>с начала года.</a:t>
            </a:r>
          </a:p>
          <a:p>
            <a:pPr indent="360000"/>
            <a:r>
              <a:rPr lang="ru-RU" baseline="0" dirty="0" smtClean="0"/>
              <a:t>ИПЦ </a:t>
            </a:r>
            <a:r>
              <a:rPr lang="ru-RU" b="1" baseline="0" dirty="0" smtClean="0"/>
              <a:t>к соответствующему месяцу предыдущего года</a:t>
            </a:r>
            <a:r>
              <a:rPr lang="ru-RU" baseline="0" dirty="0" smtClean="0"/>
              <a:t> показывает изменение общего уровня цен за год (в годовом исчислении, за последние 12 месяцев). </a:t>
            </a:r>
          </a:p>
          <a:p>
            <a:pPr indent="360000"/>
            <a:r>
              <a:rPr lang="ru-RU" baseline="0" dirty="0" smtClean="0"/>
              <a:t>Индекс потребительских цен рассчитывается по </a:t>
            </a:r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Федерации, федеральным округам и субъектам Российской Федерации.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9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Рассмотрим динамику ИПЦ</a:t>
            </a:r>
            <a:r>
              <a:rPr lang="ru-RU" dirty="0" smtClean="0"/>
              <a:t> на товары и услуги по Российской Федерации и по Владимирской области </a:t>
            </a:r>
            <a:r>
              <a:rPr lang="ru-RU" b="1" dirty="0" smtClean="0"/>
              <a:t>за последние</a:t>
            </a:r>
            <a:r>
              <a:rPr lang="ru-RU" b="1" baseline="0" dirty="0" smtClean="0"/>
              <a:t> 10 ле</a:t>
            </a:r>
            <a:r>
              <a:rPr lang="ru-RU" baseline="0" dirty="0" smtClean="0"/>
              <a:t>т. </a:t>
            </a:r>
          </a:p>
          <a:p>
            <a:pPr indent="360000"/>
            <a:r>
              <a:rPr lang="ru-RU" baseline="0" dirty="0" smtClean="0"/>
              <a:t>Индекс потребительских  цен </a:t>
            </a:r>
            <a:r>
              <a:rPr lang="ru-RU" b="1" baseline="0" dirty="0" smtClean="0"/>
              <a:t>декабрь к декабрю предыдущего года </a:t>
            </a:r>
            <a:r>
              <a:rPr lang="ru-RU" baseline="0" dirty="0" smtClean="0"/>
              <a:t>характеризует изменение общего уровня цен на товары и услуги за год. В </a:t>
            </a:r>
            <a:r>
              <a:rPr lang="ru-RU" b="1" baseline="0" dirty="0" smtClean="0"/>
              <a:t>2010 – 2015 годах</a:t>
            </a:r>
            <a:r>
              <a:rPr lang="ru-RU" baseline="0" dirty="0" smtClean="0"/>
              <a:t>  </a:t>
            </a:r>
            <a:r>
              <a:rPr lang="ru-RU" b="1" baseline="0" dirty="0" smtClean="0"/>
              <a:t>индекс потребительских цен высокий</a:t>
            </a:r>
            <a:r>
              <a:rPr lang="ru-RU" baseline="0" dirty="0" smtClean="0"/>
              <a:t>, в 2010 году уровень инфляции в РФ составил 8,8%, по Владимирской области 9,8%, в 2014 году инфляция растет и составляет 11,4% по РФ и 13,3% по Владимирской области. </a:t>
            </a:r>
          </a:p>
          <a:p>
            <a:pPr indent="360000"/>
            <a:r>
              <a:rPr lang="ru-RU" b="1" baseline="0" dirty="0" smtClean="0"/>
              <a:t>Высокий уровень инфляции негативно отражается на экономике</a:t>
            </a:r>
            <a:r>
              <a:rPr lang="ru-RU" baseline="0" dirty="0" smtClean="0"/>
              <a:t>, замедляется экономический рост, снижается покупательская способность населения. За последние четыре года 2016-2019 гг. уровень инфляции снижается и на конец 2019 году составил 3% по РФ и 2,2% по Владимирской области. </a:t>
            </a:r>
            <a:r>
              <a:rPr lang="ru-RU" b="1" baseline="0" dirty="0" smtClean="0"/>
              <a:t>Невысокий уровень инфляции ускоряет экономический рост</a:t>
            </a:r>
            <a:r>
              <a:rPr lang="ru-RU" baseline="0" dirty="0" smtClean="0"/>
              <a:t>, производится больше товаров и услуг, заработный платы растут, социальные обязательства исполняются, улучшается благосостояние общества и качество жизни отдельно взятого гражданина.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85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Тенденцию изменения общего уровня цен </a:t>
            </a:r>
            <a:r>
              <a:rPr lang="ru-RU" dirty="0" smtClean="0"/>
              <a:t>на товары  и услуги</a:t>
            </a:r>
            <a:r>
              <a:rPr lang="ru-RU" baseline="0" dirty="0" smtClean="0"/>
              <a:t> можно оценить, если </a:t>
            </a:r>
            <a:r>
              <a:rPr lang="ru-RU" b="1" baseline="0" dirty="0" smtClean="0"/>
              <a:t>ИПЦ за несколько периодов привести к одному базисному периоду</a:t>
            </a:r>
            <a:r>
              <a:rPr lang="ru-RU" baseline="0" dirty="0" smtClean="0"/>
              <a:t>. </a:t>
            </a:r>
          </a:p>
          <a:p>
            <a:pPr indent="360000"/>
            <a:r>
              <a:rPr lang="ru-RU" baseline="0" dirty="0" smtClean="0"/>
              <a:t>Например, </a:t>
            </a:r>
            <a:r>
              <a:rPr lang="ru-RU" b="1" baseline="0" dirty="0" smtClean="0"/>
              <a:t>оценим тенденцию изменения уровня цен</a:t>
            </a:r>
            <a:r>
              <a:rPr lang="ru-RU" baseline="0" dirty="0" smtClean="0"/>
              <a:t> на товары и услуги по РФ и Владимирской области за период 2010-2019 гг., для этого  </a:t>
            </a:r>
            <a:r>
              <a:rPr lang="ru-RU" b="1" baseline="0" dirty="0" smtClean="0"/>
              <a:t>рассчитаем ИПЦ </a:t>
            </a:r>
            <a:r>
              <a:rPr lang="ru-RU" baseline="0" dirty="0" smtClean="0"/>
              <a:t>за 2010г., 2011г., …2019г.  </a:t>
            </a:r>
            <a:r>
              <a:rPr lang="ru-RU" b="1" baseline="0" dirty="0" smtClean="0"/>
              <a:t>к декабрю 2009 года</a:t>
            </a:r>
            <a:r>
              <a:rPr lang="ru-RU" baseline="0" dirty="0" smtClean="0"/>
              <a:t>, в этом случае </a:t>
            </a:r>
            <a:r>
              <a:rPr lang="ru-RU" b="1" baseline="0" dirty="0" smtClean="0"/>
              <a:t>хорошо видна тенденция роста цен</a:t>
            </a:r>
            <a:r>
              <a:rPr lang="ru-RU" baseline="0" dirty="0" smtClean="0"/>
              <a:t> на товары и услуги, приобретаемые населением, за период 2010-2019гг.</a:t>
            </a:r>
          </a:p>
          <a:p>
            <a:pPr indent="360000"/>
            <a:r>
              <a:rPr lang="ru-RU" b="1" baseline="0" dirty="0" smtClean="0"/>
              <a:t>В 2019 году по сравнению с 2009 годом цены </a:t>
            </a:r>
            <a:r>
              <a:rPr lang="ru-RU" baseline="0" dirty="0" smtClean="0"/>
              <a:t>на товары и услуги </a:t>
            </a:r>
            <a:r>
              <a:rPr lang="ru-RU" b="1" baseline="0" dirty="0" smtClean="0"/>
              <a:t>выросли по РФ на 91,3% и по Владимирской области на 96,0%.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8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b="1" dirty="0" smtClean="0"/>
              <a:t>Набор</a:t>
            </a:r>
            <a:r>
              <a:rPr lang="ru-RU" b="1" baseline="0" dirty="0" smtClean="0"/>
              <a:t> товаров и услуг для расчета индекса </a:t>
            </a:r>
            <a:r>
              <a:rPr lang="ru-RU" baseline="0" dirty="0" smtClean="0"/>
              <a:t>потребительских цен </a:t>
            </a:r>
            <a:r>
              <a:rPr lang="ru-RU" b="1" baseline="0" dirty="0" smtClean="0"/>
              <a:t>включает продовольственные товары, непродовольственные товары и услуги</a:t>
            </a:r>
            <a:r>
              <a:rPr lang="ru-RU" baseline="0" dirty="0" smtClean="0"/>
              <a:t>. </a:t>
            </a:r>
            <a:r>
              <a:rPr lang="ru-RU" dirty="0" smtClean="0"/>
              <a:t>ИПЦ</a:t>
            </a:r>
            <a:r>
              <a:rPr lang="ru-RU" baseline="0" dirty="0" smtClean="0"/>
              <a:t> рассчитывается </a:t>
            </a:r>
            <a:r>
              <a:rPr lang="ru-RU" b="1" baseline="0" dirty="0" smtClean="0"/>
              <a:t>как по отдельно взятому товару, услуге, так и по укрупненным группам.</a:t>
            </a:r>
            <a:r>
              <a:rPr lang="ru-RU" baseline="0" dirty="0" smtClean="0"/>
              <a:t> </a:t>
            </a:r>
          </a:p>
          <a:p>
            <a:pPr indent="360000"/>
            <a:r>
              <a:rPr lang="ru-RU" b="1" baseline="0" dirty="0" smtClean="0"/>
              <a:t>Например</a:t>
            </a:r>
            <a:r>
              <a:rPr lang="ru-RU" baseline="0" dirty="0" smtClean="0"/>
              <a:t>, в период с </a:t>
            </a:r>
            <a:r>
              <a:rPr lang="ru-RU" b="1" baseline="0" dirty="0" smtClean="0"/>
              <a:t>февраля 2019 года по июнь 2019 года рост цен на продовольственные товары превышал рост цен </a:t>
            </a:r>
            <a:r>
              <a:rPr lang="ru-RU" baseline="0" dirty="0" smtClean="0"/>
              <a:t>на непродовольственные товары и услуги, </a:t>
            </a:r>
            <a:r>
              <a:rPr lang="ru-RU" b="1" baseline="0" dirty="0" smtClean="0"/>
              <a:t>отмечаются сезонные колебания цен при реализации отдельных видов плодоовощной продукции, одежды, обуви, туристических услуг</a:t>
            </a:r>
            <a:r>
              <a:rPr lang="ru-RU" baseline="0" dirty="0" smtClean="0"/>
              <a:t>. </a:t>
            </a:r>
          </a:p>
          <a:p>
            <a:pPr indent="360000"/>
            <a:r>
              <a:rPr lang="ru-RU" baseline="0" dirty="0" smtClean="0"/>
              <a:t>С июля 2019 года по декабрь 2019 года рост цен на услуги превышает рост цен на продовольственные и непродовольственные товары, </a:t>
            </a:r>
            <a:r>
              <a:rPr lang="ru-RU" b="1" baseline="0" dirty="0" smtClean="0"/>
              <a:t>одна из причин  - это фактор сезонности, который проявляется в изменении цен, тарифов на отдельные виды услуг, в частности, по группе ритуальных или туристических услуг (изменение курса иностранной валюты по отношению к российскому рублю), а также рост цен на услуги, изменяющиеся по воздействием административных факторов, например плата за проезд в городском транспорте</a:t>
            </a:r>
            <a:r>
              <a:rPr lang="ru-RU" baseline="0" dirty="0" smtClean="0"/>
              <a:t>.</a:t>
            </a:r>
          </a:p>
          <a:p>
            <a:pPr indent="360000"/>
            <a:r>
              <a:rPr lang="ru-RU" baseline="0" dirty="0" smtClean="0"/>
              <a:t> В феврале 2020 года рост цен на товары и услуги с начала года по Владимирской области составил 1.1%, при чем рост цен на продовольственные товары ( 1,5 % ) превышал рост цен на услуги (1,3%) и непродовольственные товары (0,4%).</a:t>
            </a:r>
          </a:p>
          <a:p>
            <a:pPr indent="360000"/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72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0000"/>
            <a:r>
              <a:rPr lang="ru-RU" dirty="0" smtClean="0"/>
              <a:t>Наблюдение за потребительскими ценами </a:t>
            </a:r>
            <a:r>
              <a:rPr lang="ru-RU" b="1" dirty="0" smtClean="0"/>
              <a:t>осуществляется</a:t>
            </a:r>
            <a:r>
              <a:rPr lang="ru-RU" b="1" baseline="0" dirty="0" smtClean="0"/>
              <a:t> </a:t>
            </a:r>
            <a:r>
              <a:rPr lang="ru-RU" b="1" dirty="0" smtClean="0"/>
              <a:t> на выборочной основе </a:t>
            </a:r>
            <a:r>
              <a:rPr lang="ru-RU" dirty="0" smtClean="0"/>
              <a:t>( отбор городов, объектов торговли и  сферы услуг, отбор товаров (услуг)</a:t>
            </a:r>
            <a:r>
              <a:rPr lang="ru-RU" baseline="0" dirty="0" smtClean="0"/>
              <a:t> – представителей и их видов с конкретными потребительскими свойствами).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7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000"/>
            <a:r>
              <a:rPr lang="ru-RU" dirty="0" smtClean="0"/>
              <a:t>В Набор товаров и услуг включаются</a:t>
            </a:r>
            <a:r>
              <a:rPr lang="ru-RU" baseline="0" dirty="0" smtClean="0"/>
              <a:t> товары и услуги </a:t>
            </a:r>
            <a:r>
              <a:rPr lang="ru-RU" b="1" baseline="0" dirty="0" smtClean="0"/>
              <a:t>массового потребительского  спроса</a:t>
            </a:r>
            <a:r>
              <a:rPr lang="ru-RU" baseline="0" dirty="0" smtClean="0"/>
              <a:t>. </a:t>
            </a:r>
          </a:p>
          <a:p>
            <a:pPr indent="360000"/>
            <a:r>
              <a:rPr lang="ru-RU" baseline="0" dirty="0" smtClean="0"/>
              <a:t>Товары и услуги </a:t>
            </a:r>
            <a:r>
              <a:rPr lang="ru-RU" b="1" baseline="0" dirty="0" smtClean="0"/>
              <a:t>должны быть значимы с точки зрения потребления населением</a:t>
            </a:r>
            <a:r>
              <a:rPr lang="ru-RU" baseline="0" dirty="0" smtClean="0"/>
              <a:t>, иметь значительную долю в общих потребительских расходах населения (рассчитывается по данным обследования потребительских расходов домашних хозяйств). Также включаются товары необязательного использования, такие как автомобили, изделия из золота, деликатесы и пр.</a:t>
            </a:r>
          </a:p>
          <a:p>
            <a:pPr indent="360000"/>
            <a:r>
              <a:rPr lang="ru-RU" b="1" baseline="0" dirty="0" smtClean="0"/>
              <a:t>Набор товаров и услуг для расчета ИПЦ единый на всей территории РФ</a:t>
            </a:r>
            <a:r>
              <a:rPr lang="ru-RU" baseline="0" dirty="0" smtClean="0"/>
              <a:t>, утверждается Росстатом на длительный срок (не менее года) и актуализируется сотрудниками Росстата в течение года.</a:t>
            </a:r>
          </a:p>
          <a:p>
            <a:pPr indent="360000"/>
            <a:r>
              <a:rPr lang="ru-RU" baseline="0" dirty="0" smtClean="0"/>
              <a:t>В 2020 году в Наборе товаров и услуг 520 позиций, из них 128  - это продовольственные товары, 268 – непродовольственные товары, 124 – услуги.</a:t>
            </a: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A113-E59C-4BBE-80CD-785652CF7C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2A7F-4B22-4A6A-AA91-7505954A08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30.03.2020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30.03.2020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hyperlink" Target="https://www.facebook.com/people/&#1042;&#1083;&#1072;&#1076;&#1080;&#1084;&#1080;&#1088;&#1089;&#1090;&#1072;&#1090;-&#1058;&#1086;&#1075;&#1089;/10003294319293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76417789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chart" Target="../charts/chart4.xml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1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9" y="137024"/>
            <a:ext cx="891214" cy="1046381"/>
          </a:xfrm>
          <a:prstGeom prst="rect">
            <a:avLst/>
          </a:prstGeom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1337733" y="424453"/>
            <a:ext cx="850557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Территориальный орган Федеральной службы государственной статистики по Владимирской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8634" y="984685"/>
            <a:ext cx="89279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ИПЦ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41264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Индекс  потребительских  цен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 Российской  Федерации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705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ВЛАДИМИР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2020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86741"/>
              </p:ext>
            </p:extLst>
          </p:nvPr>
        </p:nvGraphicFramePr>
        <p:xfrm>
          <a:off x="0" y="619870"/>
          <a:ext cx="12192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8" y="116633"/>
            <a:ext cx="12191999" cy="733373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Количество   товаров (услуг)-представителей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 Наборе  для  наблюдения  за  потребительскими ценами  в  отдельных  странах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139" y="116633"/>
            <a:ext cx="12192000" cy="71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2" y="118980"/>
            <a:ext cx="12152940" cy="824990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Как отбираются города для наблюдения за потребительскими 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ценами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www.wiki.vladimir.i-edu.ru/images/thumb/0/0f/%D0%9A%D0%90%D0%A0%D0%A2%D0%90_%D0%92%D0%BB%D0%B0%D0%B4%D0%B8%D0%BC%D0%B8%D1%80%D1%81%D0%BA%D0%BE%D0%B9_%D0%BE%D0%B1%D0%BB%D0%B0%D1%81%D1%82%D0%B8_%D0%B4%D0%BB%D1%8F_%D0%AD%D0%BA%D0%BE%D0%BB%D0%B0%D0%B9%D0%BA.png/800px-%D0%9A%D0%90%D0%A0%D0%A2%D0%90_%D0%92%D0%BB%D0%B0%D0%B4%D0%B8%D0%BC%D0%B8%D1%80%D1%81%D0%BA%D0%BE%D0%B9_%D0%BE%D0%B1%D0%BB%D0%B0%D1%81%D1%82%D0%B8_%D0%B4%D0%BB%D1%8F_%D0%AD%D0%BA%D0%BE%D0%BB%D0%B0%D0%B9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6" y="865580"/>
            <a:ext cx="8865850" cy="56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882469" y="1370585"/>
            <a:ext cx="487604" cy="36100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1" name="Овал 10"/>
          <p:cNvSpPr/>
          <p:nvPr/>
        </p:nvSpPr>
        <p:spPr>
          <a:xfrm>
            <a:off x="6877908" y="2884686"/>
            <a:ext cx="485036" cy="3103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8" y="2084956"/>
            <a:ext cx="384043" cy="288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74" y="4507948"/>
            <a:ext cx="384043" cy="288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921493"/>
            <a:ext cx="384043" cy="288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12" y="4717548"/>
            <a:ext cx="384043" cy="288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37" y="3086762"/>
            <a:ext cx="204048" cy="2383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71" y="1918525"/>
            <a:ext cx="204048" cy="2383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27" y="5668221"/>
            <a:ext cx="204048" cy="2383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70" y="2437849"/>
            <a:ext cx="204048" cy="2383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15" y="3475882"/>
            <a:ext cx="204048" cy="2383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73" y="1899634"/>
            <a:ext cx="204048" cy="2383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4" y="3692668"/>
            <a:ext cx="204048" cy="2383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47" y="2676192"/>
            <a:ext cx="204048" cy="2383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10" y="3701619"/>
            <a:ext cx="204048" cy="2383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6" y="999973"/>
            <a:ext cx="384043" cy="2880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207015" y="943970"/>
            <a:ext cx="400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города субъекта РФ, отобранные для наблюдения за потребительскими ценами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40" y="967949"/>
            <a:ext cx="3303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все центры субъектов РФ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остальные города на основе выборки</a:t>
            </a:r>
            <a:r>
              <a:rPr lang="en-US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– по величине доли </a:t>
            </a:r>
            <a:r>
              <a:rPr lang="ru-RU" b="1" dirty="0">
                <a:solidFill>
                  <a:srgbClr val="006600"/>
                </a:solidFill>
                <a:latin typeface="Calibri" panose="020F0502020204030204" pitchFamily="34" charset="0"/>
              </a:rPr>
              <a:t>городского </a:t>
            </a: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населения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расположение </a:t>
            </a:r>
            <a:r>
              <a:rPr lang="ru-RU" b="1" dirty="0">
                <a:solidFill>
                  <a:srgbClr val="006600"/>
                </a:solidFill>
                <a:latin typeface="Calibri" panose="020F0502020204030204" pitchFamily="34" charset="0"/>
              </a:rPr>
              <a:t>отобранных городов в разных частях </a:t>
            </a: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субъекта РФ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в городе должно быть наличие </a:t>
            </a:r>
            <a:r>
              <a:rPr lang="ru-RU" b="1" dirty="0">
                <a:solidFill>
                  <a:srgbClr val="006600"/>
                </a:solidFill>
                <a:latin typeface="Calibri" panose="020F0502020204030204" pitchFamily="34" charset="0"/>
              </a:rPr>
              <a:t>устойчивого и достаточного ассортимента  </a:t>
            </a: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потребительского </a:t>
            </a:r>
            <a:r>
              <a:rPr lang="ru-RU" b="1" dirty="0">
                <a:solidFill>
                  <a:srgbClr val="006600"/>
                </a:solidFill>
                <a:latin typeface="Calibri" panose="020F0502020204030204" pitchFamily="34" charset="0"/>
              </a:rPr>
              <a:t>рынка товаров и услуг </a:t>
            </a:r>
            <a:endParaRPr lang="ru-RU" b="1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в городе количество объектов торговли (услуг) не менее 10</a:t>
            </a:r>
            <a:r>
              <a:rPr lang="en-US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6" y="1443560"/>
            <a:ext cx="384043" cy="2880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07015" y="1412633"/>
            <a:ext cx="379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центр субъекта Российской Федерации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70" y="2233250"/>
            <a:ext cx="204048" cy="23834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27" y="4094027"/>
            <a:ext cx="204048" cy="2383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40" y="2404406"/>
            <a:ext cx="204048" cy="2383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27" y="1748882"/>
            <a:ext cx="204048" cy="2383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04" y="2795363"/>
            <a:ext cx="204048" cy="238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1006" y="4831412"/>
            <a:ext cx="6627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Calibri" panose="020F0502020204030204" pitchFamily="34" charset="0"/>
              </a:rPr>
              <a:t>В результате отбора городов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 общая доля численности городского населения  отобранных в субъекте городов - не менее 35% всего городского населения субъекта Российской Федерации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</a:rPr>
              <a:t>от 1 до 15 городов в субъекте Российской Федерации</a:t>
            </a:r>
          </a:p>
          <a:p>
            <a:pPr marL="171450" indent="-171450" algn="just">
              <a:buBlip>
                <a:blip r:embed="rId6"/>
              </a:buBlip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не включаются города, расположенные близко друг к другу и к территориальному центру со сходными уровнями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цен.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3" y="872515"/>
            <a:ext cx="5742036" cy="4109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0984" y="63501"/>
            <a:ext cx="10972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2400" b="1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2368" y="693647"/>
            <a:ext cx="5608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Calibri" panose="020F0502020204030204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отбираются все 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крупные торговые объекты, в том числе </a:t>
            </a: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сетевые организации</a:t>
            </a:r>
            <a:endParaRPr lang="ru-RU" sz="20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выборочно - 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средние, малые организации, индивидуальные </a:t>
            </a: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предприниматели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максимальный охват 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наблюдаемых товаров и услуг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расположение организаций 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в различных частях города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 городские 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</a:rPr>
              <a:t>розничные рынки, </a:t>
            </a: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ярмарки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</a:t>
            </a:r>
            <a:r>
              <a:rPr lang="ru-RU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магазины</a:t>
            </a:r>
          </a:p>
          <a:p>
            <a:pPr algn="ctr"/>
            <a:r>
              <a:rPr lang="ru-RU" sz="2000" b="1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В </a:t>
            </a:r>
            <a:r>
              <a:rPr lang="ru-RU" sz="20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результате отбора организаций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 городе отбираются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от 10% до 30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% организаций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торговли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(сферы услуг) </a:t>
            </a:r>
            <a:b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от общего их количества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если в городе 10 организаций торговли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(сферы услуг)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 менее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отбираются все (выборка 100%)</a:t>
            </a:r>
            <a:endParaRPr lang="ru-RU" sz="20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56" y="2072408"/>
            <a:ext cx="1551301" cy="941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3628932"/>
            <a:ext cx="1688776" cy="870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71" y="2564906"/>
            <a:ext cx="1181251" cy="648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45" y="3429001"/>
            <a:ext cx="1728192" cy="920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33" y="2780929"/>
            <a:ext cx="1357381" cy="10180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05" y="1772817"/>
            <a:ext cx="1166040" cy="8745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72" y="1636518"/>
            <a:ext cx="774449" cy="8717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44" y="2564904"/>
            <a:ext cx="754923" cy="566192"/>
          </a:xfrm>
          <a:prstGeom prst="rect">
            <a:avLst/>
          </a:prstGeom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18" y="377890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Как отбираются организации торговли и сферы услуг в городе?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5" y="4985483"/>
            <a:ext cx="5513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не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включаются в наблюдение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магазины </a:t>
            </a:r>
            <a:b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высоким уровнем цен, например, бутики, торгующие эксклюзивными моделями одежды 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34433" y="115890"/>
            <a:ext cx="11618384" cy="64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Font typeface="Wingdings" pitchFamily="2" charset="2"/>
              <a:buNone/>
            </a:pPr>
            <a:endParaRPr lang="ru-RU" sz="20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" y="1845661"/>
            <a:ext cx="2353928" cy="1034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" y="3012473"/>
            <a:ext cx="2353928" cy="1033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" y="4177076"/>
            <a:ext cx="2373220" cy="1033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5" y="5326736"/>
            <a:ext cx="2385628" cy="1033151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0399" y="1360037"/>
            <a:ext cx="4595555" cy="2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из которых: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453431" y="3248607"/>
            <a:ext cx="4967741" cy="5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рынки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449348" y="4413210"/>
            <a:ext cx="4971824" cy="5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организации сферы услуг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465836" y="5562870"/>
            <a:ext cx="4955336" cy="5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АЗС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35201" y="2021374"/>
            <a:ext cx="4896709" cy="748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40600  – в РФ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975 – во Владимирской области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49715" y="3033479"/>
            <a:ext cx="4896709" cy="8945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около 900 – в РФ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7 – во Владимирской области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9715" y="4209136"/>
            <a:ext cx="4896709" cy="87852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33100 – в РФ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364 – во Владимирской области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9715" y="5326736"/>
            <a:ext cx="4896709" cy="92496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2 000 – в РФ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37 – во Владимирской области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75039" y="2108460"/>
            <a:ext cx="4955336" cy="5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магазины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696" y="144917"/>
            <a:ext cx="12174305" cy="743031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>
                <a:latin typeface="Calibri" panose="020F0502020204030204" pitchFamily="34" charset="0"/>
              </a:rPr>
              <a:t>Общее количество наблюдаемых организаций торговли и сферы </a:t>
            </a:r>
            <a:r>
              <a:rPr lang="ru-RU" sz="2800" b="1" dirty="0" smtClean="0">
                <a:latin typeface="Calibri" panose="020F0502020204030204" pitchFamily="34" charset="0"/>
              </a:rPr>
              <a:t>услуг в 2019 году</a:t>
            </a:r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4479" y="1033088"/>
            <a:ext cx="5482465" cy="8247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               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76600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– в РФ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               1383 – во Владимирской  области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34" y="1102747"/>
            <a:ext cx="870857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278102"/>
            <a:ext cx="12162812" cy="63232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37" y="1670788"/>
            <a:ext cx="118646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69809" y="1739919"/>
            <a:ext cx="4500692" cy="648072"/>
          </a:xfrm>
          <a:prstGeom prst="roundRect">
            <a:avLst>
              <a:gd name="adj" fmla="val 27661"/>
            </a:avLst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Количество наблюдаемых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товаров и услуг-представителей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975" y="1866777"/>
            <a:ext cx="362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9920" y="1863900"/>
            <a:ext cx="362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67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75" y="226758"/>
            <a:ext cx="3628067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>
              <a:spcBef>
                <a:spcPct val="0"/>
              </a:spcBef>
              <a:buNone/>
              <a:defRPr cap="all">
                <a:ln w="3175" cmpd="sng"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Ежемесячное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338" y="2610077"/>
            <a:ext cx="11864650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9807" y="2682084"/>
            <a:ext cx="4500694" cy="648072"/>
          </a:xfrm>
          <a:prstGeom prst="roundRect">
            <a:avLst>
              <a:gd name="adj" fmla="val 27661"/>
            </a:avLst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Количество наблюдаемых городов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976" y="2694279"/>
            <a:ext cx="362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282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по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– по Владимирской области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975" y="3664674"/>
            <a:ext cx="118370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9807" y="3736682"/>
            <a:ext cx="4500694" cy="648072"/>
          </a:xfrm>
          <a:prstGeom prst="roundRect">
            <a:avLst>
              <a:gd name="adj" fmla="val 27661"/>
            </a:avLst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Сроки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публикации</a:t>
            </a:r>
            <a:endParaRPr lang="ru-RU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" y="3664674"/>
            <a:ext cx="312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 6-ой рабочий день после отчетного месяца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2099" y="3736682"/>
            <a:ext cx="362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среду после 16.00 ч.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0976" y="4810925"/>
            <a:ext cx="11789012" cy="939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69809" y="4878991"/>
            <a:ext cx="4500692" cy="747096"/>
          </a:xfrm>
          <a:prstGeom prst="roundRect">
            <a:avLst>
              <a:gd name="adj" fmla="val 27661"/>
            </a:avLst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Цель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362" y="4980746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расчет средних цен и ИПЦ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2099" y="4719136"/>
            <a:ext cx="3735888" cy="92333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оценка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ИПЦ отражает общую тенденцию цен на потребительском рынке в отчетном периоде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9915" y="266232"/>
            <a:ext cx="3628067" cy="5896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cap="all">
                <a:ln w="3175" cmpd="sng"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Еженедельное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808" y="332656"/>
            <a:ext cx="336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наблюдение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7824194" y="612630"/>
            <a:ext cx="680177" cy="179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3503714" y="594267"/>
            <a:ext cx="768087" cy="1982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331921" y="2624149"/>
            <a:ext cx="362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282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по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– по Владимирской области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147476"/>
            <a:ext cx="12162812" cy="70708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>
                <a:latin typeface="Calibri" panose="020F0502020204030204" pitchFamily="34" charset="0"/>
                <a:cs typeface="Calibri" pitchFamily="34" charset="0"/>
              </a:rPr>
              <a:t>Изменение  средних цен на отдельные группы и виды </a:t>
            </a:r>
            <a:endParaRPr lang="ru-RU" sz="2800" b="1" dirty="0" smtClean="0"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Продовольственных </a:t>
            </a:r>
            <a:r>
              <a:rPr lang="ru-RU" sz="2800" b="1" dirty="0">
                <a:latin typeface="Calibri" panose="020F0502020204030204" pitchFamily="34" charset="0"/>
                <a:cs typeface="Calibri" pitchFamily="34" charset="0"/>
              </a:rPr>
              <a:t>товаров</a:t>
            </a:r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itchFamily="34" charset="0"/>
              </a:rPr>
              <a:t>во Владимирской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125" y="985191"/>
            <a:ext cx="5849253" cy="648072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феврале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процентах к декабрю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2019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года)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86547"/>
              </p:ext>
            </p:extLst>
          </p:nvPr>
        </p:nvGraphicFramePr>
        <p:xfrm>
          <a:off x="170975" y="1668375"/>
          <a:ext cx="5910432" cy="480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444343" y="985191"/>
            <a:ext cx="5609766" cy="648072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марте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марта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55124"/>
              </p:ext>
            </p:extLst>
          </p:nvPr>
        </p:nvGraphicFramePr>
        <p:xfrm>
          <a:off x="6081407" y="1633264"/>
          <a:ext cx="5972702" cy="486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5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147476"/>
            <a:ext cx="12162812" cy="70708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>
                <a:latin typeface="Calibri" panose="020F0502020204030204" pitchFamily="34" charset="0"/>
                <a:cs typeface="Calibri" pitchFamily="34" charset="0"/>
              </a:rPr>
              <a:t>Изменение  средних цен на </a:t>
            </a:r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Сахарный песок и Крупу гречневую по отдельным субъектам ЦФО с 2 по 23 марта 2020 года (оценка)</a:t>
            </a:r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662100"/>
              </p:ext>
            </p:extLst>
          </p:nvPr>
        </p:nvGraphicFramePr>
        <p:xfrm>
          <a:off x="1" y="854564"/>
          <a:ext cx="6081406" cy="543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241383"/>
              </p:ext>
            </p:extLst>
          </p:nvPr>
        </p:nvGraphicFramePr>
        <p:xfrm>
          <a:off x="6081407" y="854564"/>
          <a:ext cx="6081406" cy="553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03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147476"/>
            <a:ext cx="12162812" cy="70708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>
                <a:latin typeface="Calibri" panose="020F0502020204030204" pitchFamily="34" charset="0"/>
                <a:cs typeface="Calibri" pitchFamily="34" charset="0"/>
              </a:rPr>
              <a:t>Изменение  средних цен на </a:t>
            </a:r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Муку пшеничную и Соль по </a:t>
            </a:r>
          </a:p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отдельным субъектам ЦФО с 2 по 23 марта 2020 года (оценка)</a:t>
            </a:r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556064"/>
              </p:ext>
            </p:extLst>
          </p:nvPr>
        </p:nvGraphicFramePr>
        <p:xfrm>
          <a:off x="130175" y="997856"/>
          <a:ext cx="5951232" cy="53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61006"/>
              </p:ext>
            </p:extLst>
          </p:nvPr>
        </p:nvGraphicFramePr>
        <p:xfrm>
          <a:off x="6183007" y="1055914"/>
          <a:ext cx="5711372" cy="522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04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147476"/>
            <a:ext cx="12162812" cy="70708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Изменение  средних цен на отдельные группы </a:t>
            </a:r>
          </a:p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Непродовольственных товаров во Владимирской области </a:t>
            </a:r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125" y="985191"/>
            <a:ext cx="5849253" cy="648072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феврале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процентах к декабрю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2019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года)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4343" y="985191"/>
            <a:ext cx="5609766" cy="648072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марте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оценка с 2 по 23 марта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58944"/>
              </p:ext>
            </p:extLst>
          </p:nvPr>
        </p:nvGraphicFramePr>
        <p:xfrm>
          <a:off x="116124" y="1782990"/>
          <a:ext cx="6066962" cy="466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20462"/>
              </p:ext>
            </p:extLst>
          </p:nvPr>
        </p:nvGraphicFramePr>
        <p:xfrm>
          <a:off x="6313714" y="1778406"/>
          <a:ext cx="5479138" cy="455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53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" y="147476"/>
            <a:ext cx="12162812" cy="707089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Изменение  средних цен на отдельные группы и виды </a:t>
            </a:r>
          </a:p>
          <a:p>
            <a:pPr marL="342900" indent="-342900" algn="ctr"/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Услуг</a:t>
            </a:r>
            <a:r>
              <a:rPr lang="en-US" sz="2800" b="1" dirty="0" smtClean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  <a:cs typeface="Calibri" pitchFamily="34" charset="0"/>
              </a:rPr>
              <a:t>во Владимирской области</a:t>
            </a:r>
            <a:endParaRPr lang="ru-RU" sz="28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125" y="985191"/>
            <a:ext cx="5849253" cy="509780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феврале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процентах к декабрю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2019 года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4343" y="985191"/>
            <a:ext cx="5609766" cy="509780"/>
          </a:xfrm>
          <a:prstGeom prst="roundRect">
            <a:avLst>
              <a:gd name="adj" fmla="val 2766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Прирост, снижение (-) цен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марте 2020 года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оценка с 2 по 23 марта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740"/>
              </p:ext>
            </p:extLst>
          </p:nvPr>
        </p:nvGraphicFramePr>
        <p:xfrm>
          <a:off x="5965378" y="1494971"/>
          <a:ext cx="6248395" cy="495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43852"/>
              </p:ext>
            </p:extLst>
          </p:nvPr>
        </p:nvGraphicFramePr>
        <p:xfrm>
          <a:off x="116124" y="1494971"/>
          <a:ext cx="618307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81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94" y="3249820"/>
            <a:ext cx="4691863" cy="1979380"/>
          </a:xfrm>
          <a:prstGeom prst="rect">
            <a:avLst/>
          </a:prstGeom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" y="116633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Документы, лежащие в основе расчета ИПЦ в России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7739" y="1124744"/>
            <a:ext cx="4797058" cy="1565222"/>
          </a:xfrm>
          <a:prstGeom prst="roundRect">
            <a:avLst>
              <a:gd name="adj" fmla="val 15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05" y="1240655"/>
            <a:ext cx="1635929" cy="12511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31904" y="1290158"/>
            <a:ext cx="307234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Официальная статистическая методология организации статистического наблюдения за потребительскими ценами на товары и услуги и расчета индексов потребительских цен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23392" y="814208"/>
            <a:ext cx="2208245" cy="808530"/>
          </a:xfrm>
          <a:prstGeom prst="wedgeRoundRectCallout">
            <a:avLst>
              <a:gd name="adj1" fmla="val 83452"/>
              <a:gd name="adj2" fmla="val 70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утверждена приказом Росстата 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№ 734 от 30.12.2014г.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429" y="2780928"/>
            <a:ext cx="2784309" cy="28803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РУКОВОДСТВО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 ИНДЕКСАМ ПОТРЕБИТЕЛЬСКИХ ЦЕН.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Теория и практика</a:t>
            </a:r>
          </a:p>
          <a:p>
            <a:pPr algn="ctr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2004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24258" y="2780928"/>
            <a:ext cx="2784309" cy="28803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РЕЗОЛЮЦИЯ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 ИНДЕКСАХ ПОТРЕБИТЕЛЬСКИХ ЦЕН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17-ая Международная конференция статистиков труда, созванная Административным советом МОТ в г. Женеве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2003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1" y="4239207"/>
            <a:ext cx="742432" cy="5568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00" y="4301216"/>
            <a:ext cx="566367" cy="4328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33" y="4301822"/>
            <a:ext cx="576268" cy="4322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8" y="4875725"/>
            <a:ext cx="678499" cy="2300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03" y="4801719"/>
            <a:ext cx="612161" cy="3893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71" y="4811826"/>
            <a:ext cx="492192" cy="3691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97" y="2061790"/>
            <a:ext cx="1223273" cy="6281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1574" y="2061790"/>
            <a:ext cx="1275527" cy="6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ятиугольник 14"/>
          <p:cNvSpPr/>
          <p:nvPr/>
        </p:nvSpPr>
        <p:spPr>
          <a:xfrm rot="5400000">
            <a:off x="8953557" y="1352075"/>
            <a:ext cx="180020" cy="864096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5" y="116633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Где найти данные о средних потребительских ценах и ИПЦ?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96213" y="980728"/>
            <a:ext cx="0" cy="460851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0777" y="929102"/>
            <a:ext cx="1146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в ЕМИСС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523" y="1226950"/>
            <a:ext cx="770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единая межведомственная информационно-статистическая система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478" y="1657835"/>
            <a:ext cx="12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rPr>
              <a:t>fedstat.ru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1806" y="943706"/>
            <a:ext cx="2168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rPr>
              <a:t>gks.ru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v</a:t>
            </a:r>
            <a:r>
              <a:rPr lang="en-US" sz="2000" b="1" noProof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ladimirstat.gks.ru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2794994" y="1715907"/>
            <a:ext cx="180020" cy="864096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444" y="2258899"/>
            <a:ext cx="138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Ведомства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2794991" y="2224637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76" y="2690787"/>
            <a:ext cx="588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1. Федеральная служба государственной статистики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2794991" y="2656525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0269" y="3157573"/>
            <a:ext cx="249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1.29. Цены и тарифы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5400000">
            <a:off x="2794991" y="3137925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7684" y="3690455"/>
            <a:ext cx="5873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1.29.2. Средние потребительские цены (тарифы) на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продовольственные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, непродовольственные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товары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 услуги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1058" y="4629175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ИЛИ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5400000">
            <a:off x="2799263" y="4366223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9213" y="4978291"/>
            <a:ext cx="5796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1.29.3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. Индексы потребительских цен (тарифов) на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продовольственные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, непродовольственные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товары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 услуги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30079" y="1784123"/>
            <a:ext cx="138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Статистика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5400000">
            <a:off x="9005031" y="2257515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1811" y="2787025"/>
            <a:ext cx="783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Цены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 rot="5400000">
            <a:off x="9004569" y="2752763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0290" y="3327375"/>
            <a:ext cx="2711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Потребительские цены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5400000">
            <a:off x="9005034" y="3293114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63314" y="3843207"/>
            <a:ext cx="4062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Средние потребительские цены на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отдельные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виды товаров 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услуг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9004566" y="4276213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46630" y="4540241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ИЛИ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5034" y="4888281"/>
            <a:ext cx="3580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Индексы потребительских цен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товары 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услуги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59426" y="5743551"/>
            <a:ext cx="6926169" cy="624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В обоих ресурсах данные обновляются ежемесячно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на 6-й рабочий день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месяца, следующего за отчетным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73713" y="5608971"/>
            <a:ext cx="8033995" cy="759401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90" y="5565307"/>
            <a:ext cx="1250195" cy="9376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764341"/>
            <a:ext cx="815164" cy="729632"/>
          </a:xfrm>
          <a:prstGeom prst="rect">
            <a:avLst/>
          </a:prstGeom>
        </p:spPr>
      </p:pic>
      <p:sp>
        <p:nvSpPr>
          <p:cNvPr id="41" name="Пятиугольник 40"/>
          <p:cNvSpPr/>
          <p:nvPr/>
        </p:nvSpPr>
        <p:spPr>
          <a:xfrm rot="5400000">
            <a:off x="9005031" y="1715907"/>
            <a:ext cx="180020" cy="864096"/>
          </a:xfrm>
          <a:prstGeom prst="homePlat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67" y="2229013"/>
            <a:ext cx="2677300" cy="4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0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56795"/>
            <a:ext cx="12192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Благодар</a:t>
            </a:r>
            <a:r>
              <a:rPr lang="ru-RU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ю</a:t>
            </a:r>
            <a:r>
              <a:rPr lang="ru-RU" sz="3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9" y="4267620"/>
            <a:ext cx="556843" cy="332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9" y="4794613"/>
            <a:ext cx="556843" cy="417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9" y="5368199"/>
            <a:ext cx="556843" cy="4176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63555" y="4249283"/>
            <a:ext cx="343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2000" dirty="0">
                <a:latin typeface="Calibri" panose="020F0502020204030204" pitchFamily="34" charset="0"/>
                <a:hlinkClick r:id="rId6"/>
              </a:rPr>
              <a:t>https://vk.com/club176417789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3552" y="4815283"/>
            <a:ext cx="8072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2000" dirty="0">
                <a:latin typeface="Calibri" panose="020F0502020204030204" pitchFamily="34" charset="0"/>
                <a:hlinkClick r:id="rId7"/>
              </a:rPr>
              <a:t>https://</a:t>
            </a:r>
            <a:r>
              <a:rPr lang="sq-AL" sz="2000" dirty="0" smtClean="0">
                <a:latin typeface="Calibri" panose="020F0502020204030204" pitchFamily="34" charset="0"/>
                <a:hlinkClick r:id="rId7"/>
              </a:rPr>
              <a:t>www.facebook.com/people/</a:t>
            </a:r>
            <a:r>
              <a:rPr lang="ru-RU" sz="2000" dirty="0" err="1" smtClean="0">
                <a:latin typeface="Calibri" panose="020F0502020204030204" pitchFamily="34" charset="0"/>
                <a:hlinkClick r:id="rId7"/>
              </a:rPr>
              <a:t>Владимирстат-Тогс</a:t>
            </a:r>
            <a:r>
              <a:rPr lang="sq-AL" sz="2000" dirty="0" smtClean="0">
                <a:latin typeface="Calibri" panose="020F0502020204030204" pitchFamily="34" charset="0"/>
                <a:hlinkClick r:id="rId7"/>
              </a:rPr>
              <a:t>/100032943192933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63555" y="5392349"/>
            <a:ext cx="2813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twitter.com/</a:t>
            </a:r>
            <a:r>
              <a:rPr lang="ru-RU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rosstatistika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2154" y="3559854"/>
            <a:ext cx="4088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Calibri" panose="020F0502020204030204" pitchFamily="34" charset="0"/>
                <a:hlinkClick r:id="rId6"/>
              </a:rPr>
              <a:t>Владимирстат</a:t>
            </a:r>
            <a:r>
              <a:rPr lang="ru-RU" sz="2000" b="1" dirty="0" smtClean="0">
                <a:latin typeface="Calibri" panose="020F0502020204030204" pitchFamily="34" charset="0"/>
                <a:hlinkClick r:id="rId6"/>
              </a:rPr>
              <a:t> в социальных сетях</a:t>
            </a:r>
            <a:r>
              <a:rPr lang="ru-RU" sz="2000" dirty="0" smtClean="0">
                <a:latin typeface="Calibri" panose="020F0502020204030204" pitchFamily="34" charset="0"/>
              </a:rPr>
              <a:t>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23392" y="3994000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ИПЦ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18" y="260649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Что такое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ИПЦ?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23392" y="4656525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Общий уровень роста (снижения) цен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</a:rPr>
              <a:t>на товары и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услуги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78114" y="980730"/>
            <a:ext cx="1132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latin typeface="Calibri" pitchFamily="34" charset="0"/>
              </a:rPr>
              <a:t>Индекс потребительских цен (ИПЦ</a:t>
            </a:r>
            <a:r>
              <a:rPr lang="ru-RU" sz="2000" b="1" dirty="0" smtClean="0">
                <a:latin typeface="Calibri" pitchFamily="34" charset="0"/>
              </a:rPr>
              <a:t>) 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Calibri" pitchFamily="34" charset="0"/>
              </a:rPr>
              <a:t>показатель,</a:t>
            </a: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характеризующий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инфляционные процессы в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стране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060849"/>
            <a:ext cx="3874669" cy="331735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18824" y="3527166"/>
            <a:ext cx="718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006699"/>
                </a:solidFill>
                <a:latin typeface="Calibri" pitchFamily="34" charset="0"/>
              </a:rPr>
              <a:t>Инфляция</a:t>
            </a:r>
            <a:r>
              <a:rPr lang="ru-RU" sz="2000" b="1" dirty="0" smtClean="0">
                <a:solidFill>
                  <a:srgbClr val="006699"/>
                </a:solidFill>
                <a:latin typeface="Calibri" pitchFamily="34" charset="0"/>
              </a:rPr>
              <a:t> (</a:t>
            </a:r>
            <a:r>
              <a:rPr lang="ru-RU" sz="2000" b="1" u="sng" dirty="0" smtClean="0">
                <a:solidFill>
                  <a:srgbClr val="006699"/>
                </a:solidFill>
                <a:latin typeface="Calibri" pitchFamily="34" charset="0"/>
              </a:rPr>
              <a:t>дефляция</a:t>
            </a:r>
            <a:r>
              <a:rPr lang="ru-RU" sz="2000" b="1" dirty="0" smtClean="0">
                <a:solidFill>
                  <a:srgbClr val="006699"/>
                </a:solidFill>
                <a:latin typeface="Calibri" pitchFamily="34" charset="0"/>
              </a:rPr>
              <a:t>) = ИПЦ – 100%</a:t>
            </a:r>
            <a:endParaRPr lang="ru-RU" sz="20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33" y="2018008"/>
            <a:ext cx="635563" cy="47667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3746248" y="2071679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Инфляция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27885" y="2060848"/>
            <a:ext cx="1136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рост цен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16954" y="2842687"/>
            <a:ext cx="133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Дефляция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33" y="2714244"/>
            <a:ext cx="635563" cy="476672"/>
          </a:xfrm>
          <a:prstGeom prst="rect">
            <a:avLst/>
          </a:prstGeom>
          <a:scene3d>
            <a:camera prst="orthographicFront">
              <a:rot lat="0" lon="300000" rev="16200000"/>
            </a:camera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6727881" y="2842687"/>
            <a:ext cx="1770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снижение цен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75789" y="4869160"/>
            <a:ext cx="672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Calibri" pitchFamily="34" charset="0"/>
              </a:rPr>
              <a:t>=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47859" y="4361331"/>
            <a:ext cx="4800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Стоимость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Набора товаров и услуг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в ценах отчетного периода 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7862" y="5253883"/>
            <a:ext cx="4803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Стоимость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Набора товаров и услуг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в ценах базисного периода 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4502" y="4884551"/>
            <a:ext cx="6048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------------------------------------------------------  х 100%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1376" y="5886196"/>
            <a:ext cx="5051884" cy="641296"/>
          </a:xfrm>
          <a:prstGeom prst="roundRect">
            <a:avLst>
              <a:gd name="adj" fmla="val 50000"/>
            </a:avLst>
          </a:prstGeom>
          <a:noFill/>
          <a:ln w="38100" cap="rnd" cmpd="sng" algn="ctr">
            <a:solidFill>
              <a:srgbClr val="F77754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" y="5886197"/>
            <a:ext cx="810461" cy="6078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6456" y="5883678"/>
            <a:ext cx="456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России ИПЦ рассчитывается </a:t>
            </a:r>
            <a:b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1991 года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18" y="260649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Виды ИПЦ 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9349" y="4208821"/>
            <a:ext cx="11617291" cy="113574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96" y="3159865"/>
            <a:ext cx="11617291" cy="9645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9349" y="2043154"/>
            <a:ext cx="11617291" cy="10163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083" y="2229658"/>
            <a:ext cx="370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 декабрю предыдущего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630342" y="2209725"/>
            <a:ext cx="1544373" cy="564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Декабрь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304311" y="2209725"/>
            <a:ext cx="1544373" cy="564639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67873" y="2209725"/>
            <a:ext cx="1544373" cy="564639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Февраль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638623" y="2209725"/>
            <a:ext cx="1544373" cy="564639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16200000">
            <a:off x="8715386" y="43386"/>
            <a:ext cx="264753" cy="4170203"/>
          </a:xfrm>
          <a:prstGeom prst="rightBrace">
            <a:avLst>
              <a:gd name="adj1" fmla="val 361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D8507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349" y="3211256"/>
            <a:ext cx="3704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 соответствующему месяцу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предыдущего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867903" y="3290351"/>
            <a:ext cx="1616157" cy="5895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732525" y="3290351"/>
            <a:ext cx="1616157" cy="58959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alibri"/>
              </a:rPr>
              <a:t>Март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728" y="4441974"/>
            <a:ext cx="3682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 соответствующему периоду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предыдущего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107838" y="4316866"/>
            <a:ext cx="1563918" cy="6120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297714" y="4316866"/>
            <a:ext cx="1464947" cy="6120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alibri"/>
              </a:rPr>
              <a:t>Февраль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99543" y="4330757"/>
            <a:ext cx="1252685" cy="6120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alibri"/>
              </a:rPr>
              <a:t>Март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968342" y="4316866"/>
            <a:ext cx="1523996" cy="6120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202057" y="4316866"/>
            <a:ext cx="1480457" cy="6120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alibri"/>
              </a:rPr>
              <a:t>Февраль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531795" y="4316866"/>
            <a:ext cx="1277218" cy="61203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 rot="5400000">
            <a:off x="5854643" y="3531221"/>
            <a:ext cx="225024" cy="3072340"/>
          </a:xfrm>
          <a:prstGeom prst="rightBrace">
            <a:avLst>
              <a:gd name="adj1" fmla="val 361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D8507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равая фигурная скобка 47"/>
          <p:cNvSpPr/>
          <p:nvPr/>
        </p:nvSpPr>
        <p:spPr>
          <a:xfrm rot="5400000">
            <a:off x="9876633" y="3531220"/>
            <a:ext cx="225024" cy="3072340"/>
          </a:xfrm>
          <a:prstGeom prst="rightBrace">
            <a:avLst>
              <a:gd name="adj1" fmla="val 3610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D8507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Скругленная соединительная линия 48"/>
          <p:cNvCxnSpPr/>
          <p:nvPr/>
        </p:nvCxnSpPr>
        <p:spPr>
          <a:xfrm rot="10800000">
            <a:off x="5671756" y="2822306"/>
            <a:ext cx="4676926" cy="12700"/>
          </a:xfrm>
          <a:prstGeom prst="curvedConnector3">
            <a:avLst>
              <a:gd name="adj1" fmla="val 50000"/>
            </a:avLst>
          </a:prstGeom>
          <a:ln w="28575" cap="sq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stCxn id="39" idx="2"/>
            <a:endCxn id="38" idx="6"/>
          </p:cNvCxnSpPr>
          <p:nvPr/>
        </p:nvCxnSpPr>
        <p:spPr>
          <a:xfrm rot="10800000">
            <a:off x="7484061" y="3585148"/>
            <a:ext cx="1248465" cy="12700"/>
          </a:xfrm>
          <a:prstGeom prst="curvedConnector3">
            <a:avLst>
              <a:gd name="adj1" fmla="val 50000"/>
            </a:avLst>
          </a:prstGeom>
          <a:ln w="28575" cap="sq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48" idx="1"/>
            <a:endCxn id="47" idx="1"/>
          </p:cNvCxnSpPr>
          <p:nvPr/>
        </p:nvCxnSpPr>
        <p:spPr>
          <a:xfrm rot="16200000" flipH="1" flipV="1">
            <a:off x="7978149" y="3168907"/>
            <a:ext cx="1" cy="4021990"/>
          </a:xfrm>
          <a:prstGeom prst="curvedConnector3">
            <a:avLst>
              <a:gd name="adj1" fmla="val -2147483647"/>
            </a:avLst>
          </a:prstGeom>
          <a:ln w="28575" cap="sq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349083" y="5477611"/>
            <a:ext cx="11459930" cy="878137"/>
          </a:xfrm>
          <a:prstGeom prst="roundRect">
            <a:avLst>
              <a:gd name="adj" fmla="val 50000"/>
            </a:avLst>
          </a:prstGeom>
          <a:noFill/>
          <a:ln w="38100" cap="rnd" cmpd="sng" algn="ctr">
            <a:solidFill>
              <a:srgbClr val="F77754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9" y="5488268"/>
            <a:ext cx="1307669" cy="85682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87777" y="5471887"/>
            <a:ext cx="953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Индекс потребительских цен рассчитывается по Российской Федерации, федеральным округам и субъектам Российской Федерации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1870" y="990025"/>
            <a:ext cx="11617291" cy="9645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1772" y="1244612"/>
            <a:ext cx="305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 предыдущему месяцу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841383" y="1120511"/>
            <a:ext cx="1616157" cy="58959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alibri"/>
              </a:rPr>
              <a:t>Март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Скругленная соединительная линия 63"/>
          <p:cNvCxnSpPr>
            <a:stCxn id="63" idx="2"/>
          </p:cNvCxnSpPr>
          <p:nvPr/>
        </p:nvCxnSpPr>
        <p:spPr>
          <a:xfrm rot="10800000">
            <a:off x="7592919" y="1415308"/>
            <a:ext cx="1248465" cy="12700"/>
          </a:xfrm>
          <a:prstGeom prst="curvedConnector3">
            <a:avLst>
              <a:gd name="adj1" fmla="val 50000"/>
            </a:avLst>
          </a:prstGeom>
          <a:ln w="28575" cap="sq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6005786" y="1120511"/>
            <a:ext cx="1616157" cy="58959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prstClr val="white"/>
                </a:solidFill>
                <a:latin typeface="Calibri"/>
              </a:rPr>
              <a:t>Февраль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159051"/>
            <a:ext cx="12191999" cy="79889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Динамика ИПЦ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на товары и услуги в 2010-2019 гг.,%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(декабрь к декабрю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предыдущего года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) 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791035"/>
              </p:ext>
            </p:extLst>
          </p:nvPr>
        </p:nvGraphicFramePr>
        <p:xfrm>
          <a:off x="261258" y="1481137"/>
          <a:ext cx="11742056" cy="48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0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" y="130020"/>
            <a:ext cx="12191999" cy="76986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Динамика ИПЦ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на товары и услуги в 2010-2019 гг.,%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(декабрь к декабрю 2009 года)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405630"/>
              </p:ext>
            </p:extLst>
          </p:nvPr>
        </p:nvGraphicFramePr>
        <p:xfrm>
          <a:off x="29029" y="972458"/>
          <a:ext cx="12046855" cy="551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2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18" y="159051"/>
            <a:ext cx="12191999" cy="827922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ИПЦ по Владимирской области в 2019-2020 гг., на конец периода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(в % к декабрю предыдущего года)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22778"/>
              </p:ext>
            </p:extLst>
          </p:nvPr>
        </p:nvGraphicFramePr>
        <p:xfrm>
          <a:off x="145143" y="1196522"/>
          <a:ext cx="1187268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8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5374099"/>
            <a:ext cx="8645493" cy="9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23" y="0"/>
            <a:ext cx="4848325" cy="14238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18038D-6696-4F8F-8CD6-AED2AF78867F}"/>
              </a:ext>
            </a:extLst>
          </p:cNvPr>
          <p:cNvSpPr/>
          <p:nvPr/>
        </p:nvSpPr>
        <p:spPr>
          <a:xfrm>
            <a:off x="1343470" y="3274452"/>
            <a:ext cx="9793089" cy="882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Отбор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городов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D0CE845-4079-4E94-B677-873C177FADA6}"/>
              </a:ext>
            </a:extLst>
          </p:cNvPr>
          <p:cNvSpPr/>
          <p:nvPr/>
        </p:nvSpPr>
        <p:spPr>
          <a:xfrm>
            <a:off x="1801945" y="4282564"/>
            <a:ext cx="8928993" cy="89426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Отбор организаций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торговли и сферы услуг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1FF5ED8-0CA4-470E-A4BD-C5CE72EAD185}"/>
              </a:ext>
            </a:extLst>
          </p:cNvPr>
          <p:cNvSpPr/>
          <p:nvPr/>
        </p:nvSpPr>
        <p:spPr>
          <a:xfrm>
            <a:off x="778374" y="2266340"/>
            <a:ext cx="10923281" cy="9021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8A23A"/>
            </a:solidFill>
            <a:prstDash val="solid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ru-RU" sz="2400" b="1" dirty="0"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39966"/>
                </a:solidFill>
                <a:latin typeface="Calibri" panose="020F0502020204030204" pitchFamily="34" charset="0"/>
              </a:rPr>
              <a:t>Отбор </a:t>
            </a:r>
            <a:r>
              <a:rPr lang="ru-RU" sz="2400" b="1" dirty="0">
                <a:solidFill>
                  <a:srgbClr val="339966"/>
                </a:solidFill>
                <a:latin typeface="Calibri" panose="020F0502020204030204" pitchFamily="34" charset="0"/>
              </a:rPr>
              <a:t>товаров </a:t>
            </a:r>
            <a:r>
              <a:rPr lang="ru-RU" sz="2400" b="1" dirty="0" smtClean="0">
                <a:solidFill>
                  <a:srgbClr val="339966"/>
                </a:solidFill>
                <a:latin typeface="Calibri" panose="020F0502020204030204" pitchFamily="34" charset="0"/>
              </a:rPr>
              <a:t>(услуг)-представителей</a:t>
            </a:r>
            <a:endParaRPr lang="ru-RU" sz="2400" b="1" dirty="0">
              <a:solidFill>
                <a:srgbClr val="339966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47" y="5360401"/>
            <a:ext cx="134105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2364" y="5336931"/>
            <a:ext cx="71572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Товар(услуга)-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представитель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(малая 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) – совокупность однородных по своему потребительскому назначению конкретных товаров определенного вида, которые могут незначительно отличаться друг от 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друга.</a:t>
            </a:r>
            <a:endParaRPr 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202887"/>
            <a:ext cx="12191999" cy="793338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marL="0" indent="0" algn="ctr">
              <a:buNone/>
            </a:pPr>
            <a:r>
              <a:rPr lang="ru-RU" sz="2800" b="1" dirty="0">
                <a:latin typeface="Calibri" panose="020F0502020204030204" pitchFamily="34" charset="0"/>
              </a:rPr>
              <a:t>Наблюдение за потребительскими ценами осуществляется</a:t>
            </a:r>
          </a:p>
          <a:p>
            <a:pPr marL="0" indent="0" algn="ctr">
              <a:buNone/>
            </a:pPr>
            <a:r>
              <a:rPr lang="ru-RU" sz="2800" b="1" dirty="0">
                <a:latin typeface="Calibri" panose="020F0502020204030204" pitchFamily="34" charset="0"/>
              </a:rPr>
              <a:t> на </a:t>
            </a:r>
            <a:r>
              <a:rPr lang="ru-RU" sz="2800" b="1" dirty="0" smtClean="0">
                <a:latin typeface="Calibri" panose="020F0502020204030204" pitchFamily="34" charset="0"/>
              </a:rPr>
              <a:t>Выборочной </a:t>
            </a:r>
            <a:r>
              <a:rPr lang="ru-RU" sz="2800" b="1" dirty="0">
                <a:latin typeface="Calibri" panose="020F0502020204030204" pitchFamily="34" charset="0"/>
              </a:rPr>
              <a:t>основе</a:t>
            </a:r>
          </a:p>
        </p:txBody>
      </p:sp>
    </p:spTree>
    <p:extLst>
      <p:ext uri="{BB962C8B-B14F-4D97-AF65-F5344CB8AC3E}">
        <p14:creationId xmlns:p14="http://schemas.microsoft.com/office/powerpoint/2010/main" val="29188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52614"/>
              </p:ext>
            </p:extLst>
          </p:nvPr>
        </p:nvGraphicFramePr>
        <p:xfrm>
          <a:off x="489872" y="-652380"/>
          <a:ext cx="9849128" cy="67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859">
            <a:off x="4918073" y="974059"/>
            <a:ext cx="1362705" cy="119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29" y="3461353"/>
            <a:ext cx="672075" cy="811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7" y="3850595"/>
            <a:ext cx="762735" cy="845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4" y="2764211"/>
            <a:ext cx="1538813" cy="10334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83" y="1870826"/>
            <a:ext cx="1043676" cy="4454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1" y="1606126"/>
            <a:ext cx="1312549" cy="7550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77" y="4999265"/>
            <a:ext cx="954559" cy="548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5" y="4710746"/>
            <a:ext cx="909413" cy="6018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9" y="5125148"/>
            <a:ext cx="870881" cy="688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63" y="4339322"/>
            <a:ext cx="868475" cy="8288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5" y="4735607"/>
            <a:ext cx="609685" cy="4572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53" y="4301800"/>
            <a:ext cx="1156593" cy="4089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47" y="3115691"/>
            <a:ext cx="952552" cy="603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351953"/>
            <a:ext cx="1130368" cy="6237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11" y="2746751"/>
            <a:ext cx="1231015" cy="4578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78" y="3149111"/>
            <a:ext cx="809937" cy="8367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3329">
            <a:off x="3685405" y="3633564"/>
            <a:ext cx="1066824" cy="945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01" y="1589053"/>
            <a:ext cx="818956" cy="7472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05" y="2334885"/>
            <a:ext cx="697997" cy="757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6" y="3964484"/>
            <a:ext cx="1227389" cy="1124744"/>
          </a:xfrm>
          <a:prstGeom prst="rect">
            <a:avLst/>
          </a:prstGeom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200068" y="4491030"/>
            <a:ext cx="3123447" cy="653378"/>
          </a:xfrm>
          <a:prstGeom prst="wedgeRoundRectCallout">
            <a:avLst>
              <a:gd name="adj1" fmla="val 45913"/>
              <a:gd name="adj2" fmla="val -148971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Продовольственные товары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8485359" y="1461823"/>
            <a:ext cx="3557021" cy="818006"/>
          </a:xfrm>
          <a:prstGeom prst="wedgeRoundRectCallout">
            <a:avLst>
              <a:gd name="adj1" fmla="val -44828"/>
              <a:gd name="adj2" fmla="val 130971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  <a:cs typeface="Calibri" pitchFamily="34" charset="0"/>
              </a:rPr>
              <a:t>Непродовольственные товары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7828945" y="5720887"/>
            <a:ext cx="1061943" cy="408361"/>
          </a:xfrm>
          <a:prstGeom prst="wedgeRoundRectCallout">
            <a:avLst>
              <a:gd name="adj1" fmla="val -68483"/>
              <a:gd name="adj2" fmla="val -156985"/>
              <a:gd name="adj3" fmla="val 16667"/>
            </a:avLst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  <a:cs typeface="Calibri" pitchFamily="34" charset="0"/>
              </a:rPr>
              <a:t>Услуги</a:t>
            </a:r>
            <a:endParaRPr lang="ru-RU" sz="2000" b="1" dirty="0">
              <a:solidFill>
                <a:srgbClr val="333399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14010" y="5201168"/>
            <a:ext cx="1304295" cy="3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128</a:t>
            </a:r>
            <a:endParaRPr lang="ru-RU" sz="4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52387" y="2295483"/>
            <a:ext cx="1540796" cy="46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268</a:t>
            </a:r>
            <a:endParaRPr lang="ru-RU" sz="4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91571" y="6079345"/>
            <a:ext cx="1725880" cy="3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itchFamily="34" charset="0"/>
              </a:rPr>
              <a:t>124</a:t>
            </a:r>
            <a:endParaRPr lang="ru-RU" sz="4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412" y="3280930"/>
            <a:ext cx="1938167" cy="460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520</a:t>
            </a:r>
            <a:endParaRPr lang="ru-RU" sz="6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148463" y="2667473"/>
            <a:ext cx="1857944" cy="412683"/>
          </a:xfrm>
          <a:custGeom>
            <a:avLst/>
            <a:gdLst>
              <a:gd name="connsiteX0" fmla="*/ 0 w 2667766"/>
              <a:gd name="connsiteY0" fmla="*/ 120204 h 721212"/>
              <a:gd name="connsiteX1" fmla="*/ 120204 w 2667766"/>
              <a:gd name="connsiteY1" fmla="*/ 0 h 721212"/>
              <a:gd name="connsiteX2" fmla="*/ 444628 w 2667766"/>
              <a:gd name="connsiteY2" fmla="*/ 0 h 721212"/>
              <a:gd name="connsiteX3" fmla="*/ 444628 w 2667766"/>
              <a:gd name="connsiteY3" fmla="*/ 0 h 721212"/>
              <a:gd name="connsiteX4" fmla="*/ 1111569 w 2667766"/>
              <a:gd name="connsiteY4" fmla="*/ 0 h 721212"/>
              <a:gd name="connsiteX5" fmla="*/ 2547562 w 2667766"/>
              <a:gd name="connsiteY5" fmla="*/ 0 h 721212"/>
              <a:gd name="connsiteX6" fmla="*/ 2667766 w 2667766"/>
              <a:gd name="connsiteY6" fmla="*/ 120204 h 721212"/>
              <a:gd name="connsiteX7" fmla="*/ 2667766 w 2667766"/>
              <a:gd name="connsiteY7" fmla="*/ 420707 h 721212"/>
              <a:gd name="connsiteX8" fmla="*/ 2667766 w 2667766"/>
              <a:gd name="connsiteY8" fmla="*/ 420707 h 721212"/>
              <a:gd name="connsiteX9" fmla="*/ 2667766 w 2667766"/>
              <a:gd name="connsiteY9" fmla="*/ 601010 h 721212"/>
              <a:gd name="connsiteX10" fmla="*/ 2667766 w 2667766"/>
              <a:gd name="connsiteY10" fmla="*/ 601008 h 721212"/>
              <a:gd name="connsiteX11" fmla="*/ 2547562 w 2667766"/>
              <a:gd name="connsiteY11" fmla="*/ 721212 h 721212"/>
              <a:gd name="connsiteX12" fmla="*/ 1111569 w 2667766"/>
              <a:gd name="connsiteY12" fmla="*/ 721212 h 721212"/>
              <a:gd name="connsiteX13" fmla="*/ 137977 w 2667766"/>
              <a:gd name="connsiteY13" fmla="*/ 1305185 h 721212"/>
              <a:gd name="connsiteX14" fmla="*/ 444628 w 2667766"/>
              <a:gd name="connsiteY14" fmla="*/ 721212 h 721212"/>
              <a:gd name="connsiteX15" fmla="*/ 120204 w 2667766"/>
              <a:gd name="connsiteY15" fmla="*/ 721212 h 721212"/>
              <a:gd name="connsiteX16" fmla="*/ 0 w 2667766"/>
              <a:gd name="connsiteY16" fmla="*/ 601008 h 721212"/>
              <a:gd name="connsiteX17" fmla="*/ 0 w 2667766"/>
              <a:gd name="connsiteY17" fmla="*/ 601010 h 721212"/>
              <a:gd name="connsiteX18" fmla="*/ 0 w 2667766"/>
              <a:gd name="connsiteY18" fmla="*/ 420707 h 721212"/>
              <a:gd name="connsiteX19" fmla="*/ 0 w 2667766"/>
              <a:gd name="connsiteY19" fmla="*/ 420707 h 721212"/>
              <a:gd name="connsiteX20" fmla="*/ 0 w 2667766"/>
              <a:gd name="connsiteY20" fmla="*/ 120204 h 721212"/>
              <a:gd name="connsiteX0" fmla="*/ 0 w 2667766"/>
              <a:gd name="connsiteY0" fmla="*/ 120204 h 723294"/>
              <a:gd name="connsiteX1" fmla="*/ 120204 w 2667766"/>
              <a:gd name="connsiteY1" fmla="*/ 0 h 723294"/>
              <a:gd name="connsiteX2" fmla="*/ 444628 w 2667766"/>
              <a:gd name="connsiteY2" fmla="*/ 0 h 723294"/>
              <a:gd name="connsiteX3" fmla="*/ 444628 w 2667766"/>
              <a:gd name="connsiteY3" fmla="*/ 0 h 723294"/>
              <a:gd name="connsiteX4" fmla="*/ 1111569 w 2667766"/>
              <a:gd name="connsiteY4" fmla="*/ 0 h 723294"/>
              <a:gd name="connsiteX5" fmla="*/ 2547562 w 2667766"/>
              <a:gd name="connsiteY5" fmla="*/ 0 h 723294"/>
              <a:gd name="connsiteX6" fmla="*/ 2667766 w 2667766"/>
              <a:gd name="connsiteY6" fmla="*/ 120204 h 723294"/>
              <a:gd name="connsiteX7" fmla="*/ 2667766 w 2667766"/>
              <a:gd name="connsiteY7" fmla="*/ 420707 h 723294"/>
              <a:gd name="connsiteX8" fmla="*/ 2667766 w 2667766"/>
              <a:gd name="connsiteY8" fmla="*/ 420707 h 723294"/>
              <a:gd name="connsiteX9" fmla="*/ 2667766 w 2667766"/>
              <a:gd name="connsiteY9" fmla="*/ 601010 h 723294"/>
              <a:gd name="connsiteX10" fmla="*/ 2667766 w 2667766"/>
              <a:gd name="connsiteY10" fmla="*/ 601008 h 723294"/>
              <a:gd name="connsiteX11" fmla="*/ 2547562 w 2667766"/>
              <a:gd name="connsiteY11" fmla="*/ 721212 h 723294"/>
              <a:gd name="connsiteX12" fmla="*/ 1111569 w 2667766"/>
              <a:gd name="connsiteY12" fmla="*/ 721212 h 723294"/>
              <a:gd name="connsiteX13" fmla="*/ 838621 w 2667766"/>
              <a:gd name="connsiteY13" fmla="*/ 723294 h 723294"/>
              <a:gd name="connsiteX14" fmla="*/ 444628 w 2667766"/>
              <a:gd name="connsiteY14" fmla="*/ 721212 h 723294"/>
              <a:gd name="connsiteX15" fmla="*/ 120204 w 2667766"/>
              <a:gd name="connsiteY15" fmla="*/ 721212 h 723294"/>
              <a:gd name="connsiteX16" fmla="*/ 0 w 2667766"/>
              <a:gd name="connsiteY16" fmla="*/ 601008 h 723294"/>
              <a:gd name="connsiteX17" fmla="*/ 0 w 2667766"/>
              <a:gd name="connsiteY17" fmla="*/ 601010 h 723294"/>
              <a:gd name="connsiteX18" fmla="*/ 0 w 2667766"/>
              <a:gd name="connsiteY18" fmla="*/ 420707 h 723294"/>
              <a:gd name="connsiteX19" fmla="*/ 0 w 2667766"/>
              <a:gd name="connsiteY19" fmla="*/ 420707 h 723294"/>
              <a:gd name="connsiteX20" fmla="*/ 0 w 2667766"/>
              <a:gd name="connsiteY20" fmla="*/ 120204 h 7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7766" h="723294">
                <a:moveTo>
                  <a:pt x="0" y="120204"/>
                </a:moveTo>
                <a:cubicBezTo>
                  <a:pt x="0" y="53817"/>
                  <a:pt x="53817" y="0"/>
                  <a:pt x="120204" y="0"/>
                </a:cubicBezTo>
                <a:lnTo>
                  <a:pt x="444628" y="0"/>
                </a:lnTo>
                <a:lnTo>
                  <a:pt x="444628" y="0"/>
                </a:lnTo>
                <a:lnTo>
                  <a:pt x="1111569" y="0"/>
                </a:lnTo>
                <a:lnTo>
                  <a:pt x="2547562" y="0"/>
                </a:lnTo>
                <a:cubicBezTo>
                  <a:pt x="2613949" y="0"/>
                  <a:pt x="2667766" y="53817"/>
                  <a:pt x="2667766" y="120204"/>
                </a:cubicBezTo>
                <a:lnTo>
                  <a:pt x="2667766" y="420707"/>
                </a:lnTo>
                <a:lnTo>
                  <a:pt x="2667766" y="420707"/>
                </a:lnTo>
                <a:lnTo>
                  <a:pt x="2667766" y="601010"/>
                </a:lnTo>
                <a:lnTo>
                  <a:pt x="2667766" y="601008"/>
                </a:lnTo>
                <a:cubicBezTo>
                  <a:pt x="2667766" y="667395"/>
                  <a:pt x="2613949" y="721212"/>
                  <a:pt x="2547562" y="721212"/>
                </a:cubicBezTo>
                <a:lnTo>
                  <a:pt x="1111569" y="721212"/>
                </a:lnTo>
                <a:lnTo>
                  <a:pt x="838621" y="723294"/>
                </a:lnTo>
                <a:lnTo>
                  <a:pt x="444628" y="721212"/>
                </a:lnTo>
                <a:lnTo>
                  <a:pt x="120204" y="721212"/>
                </a:lnTo>
                <a:cubicBezTo>
                  <a:pt x="53817" y="721212"/>
                  <a:pt x="0" y="667395"/>
                  <a:pt x="0" y="601008"/>
                </a:cubicBezTo>
                <a:lnTo>
                  <a:pt x="0" y="601010"/>
                </a:lnTo>
                <a:lnTo>
                  <a:pt x="0" y="420707"/>
                </a:lnTo>
                <a:lnTo>
                  <a:pt x="0" y="420707"/>
                </a:lnTo>
                <a:lnTo>
                  <a:pt x="0" y="120204"/>
                </a:lnTo>
                <a:close/>
              </a:path>
            </a:pathLst>
          </a:cu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333399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Всего</a:t>
            </a:r>
            <a:endParaRPr lang="ru-RU" sz="4400" b="1" dirty="0">
              <a:solidFill>
                <a:srgbClr val="333399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18" y="174528"/>
            <a:ext cx="12191999" cy="503237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Количество товаров и услуг, входящих в Набор, в 2020 году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39" y="5746645"/>
            <a:ext cx="628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itchFamily="34" charset="0"/>
              </a:rPr>
              <a:t>Набор остается неизменным в течение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определенного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времени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не менее года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7" y="5825324"/>
            <a:ext cx="810461" cy="607847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44977" y="5759091"/>
            <a:ext cx="5572808" cy="791389"/>
          </a:xfrm>
          <a:prstGeom prst="roundRect">
            <a:avLst>
              <a:gd name="adj" fmla="val 50000"/>
            </a:avLst>
          </a:prstGeom>
          <a:noFill/>
          <a:ln w="38100" cap="rnd" cmpd="sng" algn="ctr">
            <a:solidFill>
              <a:srgbClr val="F77754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>false</MarketSpecific>
    <LocComments xmlns="9d035d7d-02e5-4a00-8b62-9a556aabc7b5" xsi:nil="true"/>
    <ThumbnailAssetId xmlns="9d035d7d-02e5-4a00-8b62-9a556aabc7b5" xsi:nil="true"/>
    <PrimaryImageGen xmlns="9d035d7d-02e5-4a00-8b62-9a556aabc7b5">true</PrimaryImageGen>
    <LegacyData xmlns="9d035d7d-02e5-4a00-8b62-9a556aabc7b5" xsi:nil="true"/>
    <LocRecommendedHandoff xmlns="9d035d7d-02e5-4a00-8b62-9a556aabc7b5" xsi:nil="true"/>
    <BusinessGroup xmlns="9d035d7d-02e5-4a00-8b62-9a556aabc7b5" xsi:nil="true"/>
    <BlockPublish xmlns="9d035d7d-02e5-4a00-8b62-9a556aabc7b5">false</BlockPublish>
    <TPFriendlyName xmlns="9d035d7d-02e5-4a00-8b62-9a556aabc7b5" xsi:nil="true"/>
    <NumericId xmlns="9d035d7d-02e5-4a00-8b62-9a556aabc7b5" xsi:nil="true"/>
    <APEditor xmlns="9d035d7d-02e5-4a00-8b62-9a556aabc7b5">
      <UserInfo>
        <DisplayName/>
        <AccountId xsi:nil="true"/>
        <AccountType/>
      </UserInfo>
    </APEditor>
    <SourceTitle xmlns="9d035d7d-02e5-4a00-8b62-9a556aabc7b5" xsi:nil="true"/>
    <OpenTemplate xmlns="9d035d7d-02e5-4a00-8b62-9a556aabc7b5">true</OpenTemplate>
    <UALocComments xmlns="9d035d7d-02e5-4a00-8b62-9a556aabc7b5" xsi:nil="true"/>
    <ParentAssetId xmlns="9d035d7d-02e5-4a00-8b62-9a556aabc7b5" xsi:nil="true"/>
    <IntlLangReviewDate xmlns="9d035d7d-02e5-4a00-8b62-9a556aabc7b5" xsi:nil="true"/>
    <FeatureTagsTaxHTField0 xmlns="9d035d7d-02e5-4a00-8b62-9a556aabc7b5">
      <Terms xmlns="http://schemas.microsoft.com/office/infopath/2007/PartnerControls"/>
    </FeatureTagsTaxHTField0>
    <PublishStatusLookup xmlns="9d035d7d-02e5-4a00-8b62-9a556aabc7b5">
      <Value>461383</Value>
    </PublishStatusLookup>
    <Providers xmlns="9d035d7d-02e5-4a00-8b62-9a556aabc7b5" xsi:nil="true"/>
    <MachineTranslated xmlns="9d035d7d-02e5-4a00-8b62-9a556aabc7b5">false</MachineTranslated>
    <OriginalSourceMarket xmlns="9d035d7d-02e5-4a00-8b62-9a556aabc7b5">english</OriginalSourceMarket>
    <APDescription xmlns="9d035d7d-02e5-4a00-8b62-9a556aabc7b5" xsi:nil="true"/>
    <ClipArtFilename xmlns="9d035d7d-02e5-4a00-8b62-9a556aabc7b5" xsi:nil="true"/>
    <ContentItem xmlns="9d035d7d-02e5-4a00-8b62-9a556aabc7b5" xsi:nil="true"/>
    <TPInstallLocation xmlns="9d035d7d-02e5-4a00-8b62-9a556aabc7b5" xsi:nil="true"/>
    <PublishTargets xmlns="9d035d7d-02e5-4a00-8b62-9a556aabc7b5">OfficeOnlineVNext</PublishTargets>
    <TimesCloned xmlns="9d035d7d-02e5-4a00-8b62-9a556aabc7b5" xsi:nil="true"/>
    <AssetStart xmlns="9d035d7d-02e5-4a00-8b62-9a556aabc7b5">2012-05-23T08:21:00+00:00</AssetStart>
    <Provider xmlns="9d035d7d-02e5-4a00-8b62-9a556aabc7b5" xsi:nil="true"/>
    <AcquiredFrom xmlns="9d035d7d-02e5-4a00-8b62-9a556aabc7b5">Internal MS</AcquiredFrom>
    <FriendlyTitle xmlns="9d035d7d-02e5-4a00-8b62-9a556aabc7b5" xsi:nil="true"/>
    <LastHandOff xmlns="9d035d7d-02e5-4a00-8b62-9a556aabc7b5" xsi:nil="true"/>
    <TPClientViewer xmlns="9d035d7d-02e5-4a00-8b62-9a556aabc7b5" xsi:nil="true"/>
    <UACurrentWords xmlns="9d035d7d-02e5-4a00-8b62-9a556aabc7b5" xsi:nil="true"/>
    <ArtSampleDocs xmlns="9d035d7d-02e5-4a00-8b62-9a556aabc7b5" xsi:nil="true"/>
    <UALocRecommendation xmlns="9d035d7d-02e5-4a00-8b62-9a556aabc7b5">Localize</UALocRecommendation>
    <Manager xmlns="9d035d7d-02e5-4a00-8b62-9a556aabc7b5" xsi:nil="true"/>
    <ShowIn xmlns="9d035d7d-02e5-4a00-8b62-9a556aabc7b5">Show everywhere</ShowIn>
    <UANotes xmlns="9d035d7d-02e5-4a00-8b62-9a556aabc7b5" xsi:nil="true"/>
    <TemplateStatus xmlns="9d035d7d-02e5-4a00-8b62-9a556aabc7b5">Complete</TemplateStatus>
    <InternalTagsTaxHTField0 xmlns="9d035d7d-02e5-4a00-8b62-9a556aabc7b5">
      <Terms xmlns="http://schemas.microsoft.com/office/infopath/2007/PartnerControls"/>
    </InternalTagsTaxHTField0>
    <CSXHash xmlns="9d035d7d-02e5-4a00-8b62-9a556aabc7b5" xsi:nil="true"/>
    <Downloads xmlns="9d035d7d-02e5-4a00-8b62-9a556aabc7b5">0</Downloads>
    <VoteCount xmlns="9d035d7d-02e5-4a00-8b62-9a556aabc7b5" xsi:nil="true"/>
    <OOCacheId xmlns="9d035d7d-02e5-4a00-8b62-9a556aabc7b5" xsi:nil="true"/>
    <IsDeleted xmlns="9d035d7d-02e5-4a00-8b62-9a556aabc7b5">false</IsDeleted>
    <AssetExpire xmlns="9d035d7d-02e5-4a00-8b62-9a556aabc7b5">2029-01-01T08:00:00+00:00</AssetExpire>
    <DSATActionTaken xmlns="9d035d7d-02e5-4a00-8b62-9a556aabc7b5" xsi:nil="true"/>
    <CSXSubmissionMarket xmlns="9d035d7d-02e5-4a00-8b62-9a556aabc7b5" xsi:nil="true"/>
    <TPExecutable xmlns="9d035d7d-02e5-4a00-8b62-9a556aabc7b5" xsi:nil="true"/>
    <SubmitterId xmlns="9d035d7d-02e5-4a00-8b62-9a556aabc7b5" xsi:nil="true"/>
    <EditorialTags xmlns="9d035d7d-02e5-4a00-8b62-9a556aabc7b5" xsi:nil="true"/>
    <ApprovalLog xmlns="9d035d7d-02e5-4a00-8b62-9a556aabc7b5" xsi:nil="true"/>
    <AssetType xmlns="9d035d7d-02e5-4a00-8b62-9a556aabc7b5">TP</AssetType>
    <BugNumber xmlns="9d035d7d-02e5-4a00-8b62-9a556aabc7b5" xsi:nil="true"/>
    <CSXSubmissionDate xmlns="9d035d7d-02e5-4a00-8b62-9a556aabc7b5" xsi:nil="true"/>
    <CSXUpdate xmlns="9d035d7d-02e5-4a00-8b62-9a556aabc7b5">false</CSXUpdate>
    <Milestone xmlns="9d035d7d-02e5-4a00-8b62-9a556aabc7b5" xsi:nil="true"/>
    <RecommendationsModifier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TP102900996</AssetId>
    <IntlLocPriority xmlns="9d035d7d-02e5-4a00-8b62-9a556aabc7b5" xsi:nil="true"/>
    <PolicheckWords xmlns="9d035d7d-02e5-4a00-8b62-9a556aabc7b5" xsi:nil="true"/>
    <TPLaunchHelpLink xmlns="9d035d7d-02e5-4a00-8b62-9a556aabc7b5" xsi:nil="true"/>
    <TPApplication xmlns="9d035d7d-02e5-4a00-8b62-9a556aabc7b5" xsi:nil="true"/>
    <CrawlForDependencies xmlns="9d035d7d-02e5-4a00-8b62-9a556aabc7b5">false</CrawlForDependencies>
    <HandoffToMSDN xmlns="9d035d7d-02e5-4a00-8b62-9a556aabc7b5" xsi:nil="true"/>
    <PlannedPubDate xmlns="9d035d7d-02e5-4a00-8b62-9a556aabc7b5" xsi:nil="true"/>
    <IntlLangReviewer xmlns="9d035d7d-02e5-4a00-8b62-9a556aabc7b5" xsi:nil="true"/>
    <TrustLevel xmlns="9d035d7d-02e5-4a00-8b62-9a556aabc7b5">1 Microsoft Managed Content</TrustLevel>
    <LocLastLocAttemptVersionLookup xmlns="9d035d7d-02e5-4a00-8b62-9a556aabc7b5">836746</LocLastLocAttemptVersionLookup>
    <IsSearchable xmlns="9d035d7d-02e5-4a00-8b62-9a556aabc7b5">true</IsSearchable>
    <TemplateTemplateType xmlns="9d035d7d-02e5-4a00-8b62-9a556aabc7b5">PowerPoint Design Template</TemplateTemplateType>
    <CampaignTagsTaxHTField0 xmlns="9d035d7d-02e5-4a00-8b62-9a556aabc7b5">
      <Terms xmlns="http://schemas.microsoft.com/office/infopath/2007/PartnerControls"/>
    </CampaignTagsTaxHTField0>
    <TPNamespace xmlns="9d035d7d-02e5-4a00-8b62-9a556aabc7b5" xsi:nil="true"/>
    <TaxCatchAll xmlns="9d035d7d-02e5-4a00-8b62-9a556aabc7b5"/>
    <Markets xmlns="9d035d7d-02e5-4a00-8b62-9a556aabc7b5"/>
    <UAProjectedTotalWords xmlns="9d035d7d-02e5-4a00-8b62-9a556aabc7b5" xsi:nil="true"/>
    <IntlLangReview xmlns="9d035d7d-02e5-4a00-8b62-9a556aabc7b5">false</IntlLangReview>
    <OutputCachingOn xmlns="9d035d7d-02e5-4a00-8b62-9a556aabc7b5">false</OutputCachingOn>
    <AverageRating xmlns="9d035d7d-02e5-4a00-8b62-9a556aabc7b5" xsi:nil="true"/>
    <APAuthor xmlns="9d035d7d-02e5-4a00-8b62-9a556aabc7b5">
      <UserInfo>
        <DisplayName>REDMOND\v-anij</DisplayName>
        <AccountId>2469</AccountId>
        <AccountType/>
      </UserInfo>
    </APAuthor>
    <LocManualTestRequired xmlns="9d035d7d-02e5-4a00-8b62-9a556aabc7b5">false</LocManualTestRequired>
    <TPCommandLine xmlns="9d035d7d-02e5-4a00-8b62-9a556aabc7b5" xsi:nil="true"/>
    <TPAppVersion xmlns="9d035d7d-02e5-4a00-8b62-9a556aabc7b5" xsi:nil="true"/>
    <EditorialStatus xmlns="9d035d7d-02e5-4a00-8b62-9a556aabc7b5" xsi:nil="true"/>
    <LastModifiedDateTime xmlns="9d035d7d-02e5-4a00-8b62-9a556aabc7b5" xsi:nil="true"/>
    <ScenarioTagsTaxHTField0 xmlns="9d035d7d-02e5-4a00-8b62-9a556aabc7b5">
      <Terms xmlns="http://schemas.microsoft.com/office/infopath/2007/PartnerControls"/>
    </ScenarioTagsTaxHTField0>
    <OriginalRelease xmlns="9d035d7d-02e5-4a00-8b62-9a556aabc7b5">15</OriginalRelease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LocMarketGroupTiers2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2C587-2CB5-4406-BCC3-7DBF8CABEB23}">
  <ds:schemaRefs>
    <ds:schemaRef ds:uri="http://purl.org/dc/dcmitype/"/>
    <ds:schemaRef ds:uri="9d035d7d-02e5-4a00-8b62-9a556aabc7b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1e8d559-4d54-460d-ba58-5d5027f88b4d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29815E-AE43-4333-ACD0-41A827085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tf02900997</Template>
  <TotalTime>0</TotalTime>
  <Words>3356</Words>
  <Application>Microsoft Office PowerPoint</Application>
  <PresentationFormat>Произвольный</PresentationFormat>
  <Paragraphs>348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Banded Design Yellow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2020-02-27T12:37:47Z</dcterms:created>
  <dcterms:modified xsi:type="dcterms:W3CDTF">2020-03-30T09:35:13Z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0x010100BB2780C3CC07BD4BAA623FF9571645580400D1570604EA743043A2641365C0E91715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